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BA942-3B7A-4D42-9E1D-727277C61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F30017-2A88-4D85-88C2-740FA2E1A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C7260C-BA98-4074-9FA5-32D77B68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70CADA-288B-48D5-A6E7-B49E2A9F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B763FF-717E-42D4-BB2C-0D1755C4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59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C5BBB9-5A7D-4232-A406-B0A30428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506394-3FC3-41DA-823A-806D4736D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0AC6A5-9EC1-4EFB-A049-B7F673CA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457ACE-1A25-4762-95B2-DD726414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033F8F-3A4F-4EDD-AE31-E3F50997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57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877964D-45AC-44A2-A04F-87823A119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80A69F-6CEA-412B-B91D-7BEDD7636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6B856F-8602-44C5-98DB-8A4B4A4C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336799-9611-40CE-AEF0-53BEE6B7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4A9523-2727-4F78-96A8-D49F4B99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0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5B5C5-5CC3-4AE5-BCFA-A7B90D9B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BED20F-C698-4B41-AB86-E30CE8892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AEE160-EE7D-4018-B391-AEB4B0F2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7DE337-D275-47B6-93E8-176A0030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7C3E97-87C8-4B91-84C8-B78724AB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54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77323C-C6E2-42B7-AD3D-5AD61F42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DDFFCF-38C3-4855-9D41-A50F10862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ABE517-9142-45F2-8559-D076688A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11C689-F22D-4589-B196-14197A2C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1B35F2-612D-40AD-B4CE-C0C0DBCA0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37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FBE07-7602-4AA7-80E9-3AC353142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EC1088-3CAE-4F13-9604-6B5E036E3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DBC053-A6AD-4AF9-A58E-884F54A39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CA53ED-70B0-4440-AF9D-C8624D06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19F410-B3BA-4A4A-ADCA-77EF3886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ED0FF1-B962-4E00-9DC3-0CCEF08C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2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50F32-2009-405C-860E-88EE1207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16BDC1-2161-40C2-9B81-3BF2112F1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C14F11-43B2-4623-8B1E-F25B16856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032B92B-3DA4-455B-94C8-187615E2A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CFB0288-F558-42FA-9A12-8B1E548B4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A8211AE-ACD3-4359-98C9-C7FD02E1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69DC602-7997-4CA7-B047-24CBDC08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8EECC4F-A988-4760-B844-C3FEA059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1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C7105-A79F-4617-924D-D297EB8E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E9D04E-54A0-4F0F-A72B-DDF79536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3B8ED74-CFBE-40CC-ADED-7CF2DB6E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2ED8FB0-784F-40F9-B3A1-DB9CD348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32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E639497-88FC-4248-815C-BD7B8BCF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39D803-1562-46AF-8B1E-1543776F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6F7E450-3385-4776-92CB-83BA091B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5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5A293-592A-4D94-B83F-7663F928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076424-15CF-40D4-B742-E2465D7C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18ACA7-6930-47BD-9D79-25F4FF266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4946CB-3D68-459F-9E9C-34405B6F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0A4F01-FA1D-4373-9612-9F706561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E636A9-26BA-48C5-8FDC-A262A0C6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60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DA071F-3FBB-47F0-9974-A8AE3C88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D33DB2-4B84-4EB1-8F3A-9A87CD6F0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FEADE6-040D-472B-AD91-3E2F1AAE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BE5D60-FEF3-46E2-92DF-1707FD71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73B4E2-2A64-4D78-87FD-58FFEB8A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1D6CC4-0493-49EF-AE84-8B4B8EC0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4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8BC877-B18D-44D7-80F5-1AC55712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972647-738B-4922-BAEA-1209C222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33F969-BCF2-46A1-90C8-0294F89CD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22D7-3F2F-4491-BB7F-8923B6794387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F0A227-0FBF-4F6B-BD35-3FD5D21F6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0182CD-0383-4AB3-B425-85A708C7B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0C64-D68F-4807-901C-A5C63CA43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48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FA5A8BAD-D70D-410B-9097-258DF1CAE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250493"/>
            <a:ext cx="2946654" cy="1107700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D7B5CF8-7D34-41A7-8EB1-7B2410A936FF}"/>
              </a:ext>
            </a:extLst>
          </p:cNvPr>
          <p:cNvCxnSpPr>
            <a:cxnSpLocks/>
          </p:cNvCxnSpPr>
          <p:nvPr/>
        </p:nvCxnSpPr>
        <p:spPr>
          <a:xfrm>
            <a:off x="4919472" y="1198937"/>
            <a:ext cx="0" cy="12232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C6F219-4B8A-416B-92F9-4A38C41EEE70}"/>
              </a:ext>
            </a:extLst>
          </p:cNvPr>
          <p:cNvSpPr txBox="1"/>
          <p:nvPr/>
        </p:nvSpPr>
        <p:spPr>
          <a:xfrm>
            <a:off x="5120641" y="1396539"/>
            <a:ext cx="56631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solidFill>
                  <a:srgbClr val="00B0F0"/>
                </a:solidFill>
                <a:latin typeface="Sentinel Bold" pitchFamily="50" charset="0"/>
              </a:rPr>
              <a:t>NOVITÀ DALLA ROTARY FOUNDATION: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>
                <a:solidFill>
                  <a:srgbClr val="00A3AA"/>
                </a:solidFill>
                <a:latin typeface="Sentinel Bold" pitchFamily="50" charset="0"/>
              </a:rPr>
              <a:t>UN CONTRIBUTO PER I PROGETTI DI CLUB </a:t>
            </a:r>
          </a:p>
        </p:txBody>
      </p:sp>
      <p:sp>
        <p:nvSpPr>
          <p:cNvPr id="2" name="Rectangle 16">
            <a:extLst>
              <a:ext uri="{FF2B5EF4-FFF2-40B4-BE49-F238E27FC236}">
                <a16:creationId xmlns:a16="http://schemas.microsoft.com/office/drawing/2014/main" id="{87108324-81F3-43A6-A4C6-2A8983167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854" y="3236002"/>
            <a:ext cx="692429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it-IT" altLang="it-IT" sz="2400" b="1" dirty="0">
                <a:solidFill>
                  <a:srgbClr val="00B0F0"/>
                </a:solidFill>
                <a:latin typeface="Frutiger LT Std 45 Light" panose="020B0402020204020204" pitchFamily="34" charset="0"/>
                <a:cs typeface="Calibri" panose="020F0502020204030204" pitchFamily="34" charset="0"/>
              </a:rPr>
              <a:t>TERMINI PER PROPORRE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it-IT" altLang="it-IT" sz="2400" b="1" dirty="0">
                <a:solidFill>
                  <a:srgbClr val="00B0F0"/>
                </a:solidFill>
                <a:latin typeface="Frutiger LT Std 45 Light" panose="020B0402020204020204" pitchFamily="34" charset="0"/>
                <a:cs typeface="Calibri" panose="020F0502020204030204" pitchFamily="34" charset="0"/>
              </a:rPr>
              <a:t>LE DOMANDE DI SOVVENZIONE DISTRETTUALE</a:t>
            </a:r>
            <a:endParaRPr lang="it-IT" altLang="it-IT" sz="1400" b="1" dirty="0">
              <a:solidFill>
                <a:srgbClr val="00B0F0"/>
              </a:solidFill>
              <a:latin typeface="Frutiger LT Std 45 Light" panose="020B0402020204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it-IT" altLang="it-IT" sz="2000" b="1" i="1" dirty="0">
              <a:solidFill>
                <a:srgbClr val="00A3AA"/>
              </a:solidFill>
              <a:latin typeface="Frutiger LT Std 45 Light" panose="020B0402020204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it-IT" altLang="it-IT" sz="2000" b="1" i="1" dirty="0">
              <a:solidFill>
                <a:srgbClr val="00A3AA"/>
              </a:solidFill>
              <a:latin typeface="Frutiger LT Std 45 Light" panose="020B040202020402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it-IT" altLang="it-IT" sz="2000" b="1" i="1" dirty="0">
                <a:solidFill>
                  <a:srgbClr val="00A3AA"/>
                </a:solidFill>
                <a:latin typeface="Frutiger LT Std 45 Light" panose="020B0402020204020204" pitchFamily="34" charset="0"/>
                <a:cs typeface="Calibri" panose="020F0502020204030204" pitchFamily="34" charset="0"/>
              </a:rPr>
              <a:t>Donato DALL’AVA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it-IT" altLang="it-IT" sz="2000" b="1" i="1" dirty="0">
                <a:solidFill>
                  <a:srgbClr val="00A3AA"/>
                </a:solidFill>
                <a:latin typeface="Frutiger LT Std 45 Light" panose="020B0402020204020204" pitchFamily="34" charset="0"/>
                <a:cs typeface="Calibri" panose="020F0502020204030204" pitchFamily="34" charset="0"/>
              </a:rPr>
              <a:t>Responsabile Sottocommissione Sovvenzioni</a:t>
            </a:r>
          </a:p>
        </p:txBody>
      </p:sp>
    </p:spTree>
    <p:extLst>
      <p:ext uri="{BB962C8B-B14F-4D97-AF65-F5344CB8AC3E}">
        <p14:creationId xmlns:p14="http://schemas.microsoft.com/office/powerpoint/2010/main" val="331424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895195"/>
            <a:ext cx="9756648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NUMERO DEI CLUB PARTECIPANTI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Non è previsto un numero minimo di Club ma è sempre richiesto un Partner Internazionale, cioè un Club di un Distretto di un’altra nazione </a:t>
            </a:r>
          </a:p>
          <a:p>
            <a:pPr marL="357188" indent="-35718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VALORE COMPLESSIVO DEL PROGETTO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si tratta di progetti di importo rilevante : minimo 30’000,00$ . I progetti possono essere svolti anche sul nostro territorio</a:t>
            </a:r>
          </a:p>
          <a:p>
            <a:pPr marL="357188" indent="-357188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CONTRIBUTO DEL CLUB ESTERO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non può essere inferiore al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15%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 dei contributi complessivi del progetto</a:t>
            </a:r>
          </a:p>
          <a:p>
            <a:pPr marL="357188" indent="-35718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AMMONTARE DELLA SOVVENZIONE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la TRF aggiunge il 100% dei FODD versati dal/dai Distretti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: non viene versato più il contributo del 50% relativo ai versamenti dei Club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D41D21-F1E4-4B3C-A547-CD180DF722CE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1/2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69A325D-EE1D-4AC8-A21F-155B97A0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75" y="581843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GLOBALI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REGOLE DEL GIOCO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ntinel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0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895195"/>
            <a:ext cx="97566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SCADENZE 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non ci sono scadenze relativamente alla presentazione delle domande</a:t>
            </a:r>
          </a:p>
          <a:p>
            <a:pPr marL="357188" indent="-35718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PRESENTAZIONE DOMANDA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La domanda va presentata direttamente alla TRF (procedura on-line su My Rotary), che può avanzare osservazioni e richieste al Club. Per la miglior impostazione del progetto vi raccomandiamo di rivolgervi al DRFC e a tutta la Sottocommissione Sovvenzioni fin dalle sue fasi iniziali</a:t>
            </a:r>
          </a:p>
          <a:p>
            <a:pPr marL="357188" indent="-357188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OBBLIGHI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apertura di un conto dedicato esclusivamente al progetto, rapporti periodici sull’evoluzione del progetto e rendicontazione finale (dettaglio spese, risultati conseguiti, foto)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D41D21-F1E4-4B3C-A547-CD180DF722CE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2/2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69A325D-EE1D-4AC8-A21F-155B97A0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75" y="581843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GLOBALI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REGOLE DEL GIOCO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ntinel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1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F396D0D-B832-4F6E-A2FC-33BA0F7071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12"/>
          <a:stretch/>
        </p:blipFill>
        <p:spPr>
          <a:xfrm>
            <a:off x="9241390" y="5705857"/>
            <a:ext cx="2444470" cy="5760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481210"/>
            <a:ext cx="91257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LA SOTTOCOMMISSIONE </a:t>
            </a:r>
            <a:r>
              <a:rPr lang="it-IT" altLang="it-IT" sz="2800" b="1" dirty="0">
                <a:solidFill>
                  <a:srgbClr val="00B0F0"/>
                </a:solidFill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</a:t>
            </a:r>
            <a:br>
              <a:rPr lang="it-IT" altLang="it-IT" sz="2800" b="1" dirty="0">
                <a:solidFill>
                  <a:srgbClr val="00B0F0"/>
                </a:solidFill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lang="it-IT" altLang="it-IT" dirty="0">
                <a:solidFill>
                  <a:srgbClr val="00A3AA"/>
                </a:solidFill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A disposizione per chiarimenti, supporto, contatti esteri </a:t>
            </a:r>
            <a:br>
              <a:rPr lang="it-IT" altLang="it-IT" dirty="0">
                <a:solidFill>
                  <a:srgbClr val="00A3AA"/>
                </a:solidFill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lang="it-IT" altLang="it-IT" dirty="0">
                <a:solidFill>
                  <a:srgbClr val="00A3AA"/>
                </a:solidFill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e quant’altro necessario per lo sviluppo della pratica 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8B16483-00CB-4307-BF09-2D9173960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64397"/>
              </p:ext>
            </p:extLst>
          </p:nvPr>
        </p:nvGraphicFramePr>
        <p:xfrm>
          <a:off x="1362455" y="1683434"/>
          <a:ext cx="9756649" cy="41148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801688">
                  <a:extLst>
                    <a:ext uri="{9D8B030D-6E8A-4147-A177-3AD203B41FA5}">
                      <a16:colId xmlns:a16="http://schemas.microsoft.com/office/drawing/2014/main" val="4116332182"/>
                    </a:ext>
                  </a:extLst>
                </a:gridCol>
                <a:gridCol w="2789937">
                  <a:extLst>
                    <a:ext uri="{9D8B030D-6E8A-4147-A177-3AD203B41FA5}">
                      <a16:colId xmlns:a16="http://schemas.microsoft.com/office/drawing/2014/main" val="3531796635"/>
                    </a:ext>
                  </a:extLst>
                </a:gridCol>
                <a:gridCol w="3165024">
                  <a:extLst>
                    <a:ext uri="{9D8B030D-6E8A-4147-A177-3AD203B41FA5}">
                      <a16:colId xmlns:a16="http://schemas.microsoft.com/office/drawing/2014/main" val="2403021148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</a:txBody>
                  <a:tcPr marL="68261" marR="6826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2060"/>
                          </a:solidFill>
                          <a:effectLst/>
                          <a:latin typeface="Sentinel Bold" pitchFamily="50" charset="0"/>
                        </a:rPr>
                        <a:t>RESPONSABILE</a:t>
                      </a:r>
                      <a:endParaRPr lang="it-IT" sz="1800" dirty="0">
                        <a:solidFill>
                          <a:srgbClr val="002060"/>
                        </a:solidFill>
                        <a:effectLst/>
                        <a:latin typeface="Sentinel Bold" pitchFamily="50" charset="0"/>
                      </a:endParaRPr>
                    </a:p>
                    <a:p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Sentinel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>
                          <a:solidFill>
                            <a:srgbClr val="002060"/>
                          </a:solidFill>
                          <a:effectLst/>
                          <a:latin typeface="Sentinel Bold" pitchFamily="50" charset="0"/>
                          <a:ea typeface="+mn-ea"/>
                          <a:cs typeface="+mn-cs"/>
                        </a:rPr>
                        <a:t>Donato DALL’AVA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00A3AA"/>
                          </a:solidFill>
                          <a:effectLst/>
                          <a:latin typeface="Sentinel Book" pitchFamily="50" charset="0"/>
                          <a:ea typeface="+mn-ea"/>
                          <a:cs typeface="+mn-cs"/>
                        </a:rPr>
                        <a:t>RC Milano Scala</a:t>
                      </a:r>
                    </a:p>
                    <a:p>
                      <a:pPr marL="0" algn="just" defTabSz="914400" rtl="0" eaLnBrk="1" latinLnBrk="0" hangingPunct="1"/>
                      <a:r>
                        <a:rPr lang="it-IT" sz="1800" b="1" kern="1200" dirty="0">
                          <a:solidFill>
                            <a:srgbClr val="00A3AA"/>
                          </a:solidFill>
                          <a:effectLst/>
                          <a:latin typeface="Sentinel Book" pitchFamily="50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261" marR="68261" marT="0" marB="0"/>
                </a:tc>
                <a:tc>
                  <a:txBody>
                    <a:bodyPr/>
                    <a:lstStyle/>
                    <a:p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Sentinel"/>
                      </a:endParaRPr>
                    </a:p>
                    <a:p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Sentinel"/>
                      </a:endParaRP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Email: d.dallava@dallava.eu</a:t>
                      </a: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Cellulare: 335 7868896</a:t>
                      </a:r>
                    </a:p>
                  </a:txBody>
                  <a:tcPr marL="68261" marR="68261" marT="0" marB="0"/>
                </a:tc>
                <a:extLst>
                  <a:ext uri="{0D108BD9-81ED-4DB2-BD59-A6C34878D82A}">
                    <a16:rowId xmlns:a16="http://schemas.microsoft.com/office/drawing/2014/main" val="2224793466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24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</a:txBody>
                  <a:tcPr marL="68261" marR="6826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b="1" dirty="0">
                        <a:solidFill>
                          <a:srgbClr val="002060"/>
                        </a:solidFill>
                        <a:effectLst/>
                        <a:latin typeface="Sentinel Bold" pitchFamily="50" charset="0"/>
                      </a:endParaRPr>
                    </a:p>
                    <a:p>
                      <a:r>
                        <a:rPr lang="it-IT" sz="1800" b="1" dirty="0">
                          <a:solidFill>
                            <a:srgbClr val="002060"/>
                          </a:solidFill>
                          <a:effectLst/>
                          <a:latin typeface="Sentinel Bold" pitchFamily="50" charset="0"/>
                        </a:rPr>
                        <a:t>Paola GRANELLI 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1200"/>
                        </a:spcAft>
                      </a:pPr>
                      <a:r>
                        <a:rPr lang="it-IT" sz="1800" b="1" kern="1200" dirty="0">
                          <a:solidFill>
                            <a:srgbClr val="00A3AA"/>
                          </a:solidFill>
                          <a:effectLst/>
                          <a:latin typeface="Sentinel Book" pitchFamily="50" charset="0"/>
                          <a:ea typeface="+mn-ea"/>
                          <a:cs typeface="+mn-cs"/>
                        </a:rPr>
                        <a:t>RC Milano Duomo </a:t>
                      </a:r>
                    </a:p>
                  </a:txBody>
                  <a:tcPr marL="68261" marR="68261" marT="0" marB="0"/>
                </a:tc>
                <a:tc>
                  <a:txBody>
                    <a:bodyPr/>
                    <a:lstStyle/>
                    <a:p>
                      <a:endParaRPr lang="it-IT" sz="2400" b="1" kern="1200" dirty="0">
                        <a:solidFill>
                          <a:srgbClr val="002060"/>
                        </a:solidFill>
                        <a:effectLst/>
                        <a:latin typeface="Sentinel Bold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Email: paolagiovannagranelli@gmail.com </a:t>
                      </a: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Cellulare: 339 7685878</a:t>
                      </a:r>
                    </a:p>
                  </a:txBody>
                  <a:tcPr marL="68261" marR="68261" marT="0" marB="0"/>
                </a:tc>
                <a:extLst>
                  <a:ext uri="{0D108BD9-81ED-4DB2-BD59-A6C34878D82A}">
                    <a16:rowId xmlns:a16="http://schemas.microsoft.com/office/drawing/2014/main" val="38381585"/>
                  </a:ext>
                </a:extLst>
              </a:tr>
              <a:tr h="1379806">
                <a:tc>
                  <a:txBody>
                    <a:bodyPr/>
                    <a:lstStyle/>
                    <a:p>
                      <a:pPr algn="just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32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1600" b="1" kern="1200" dirty="0">
                        <a:solidFill>
                          <a:srgbClr val="00A3AA"/>
                        </a:solidFill>
                        <a:effectLst/>
                        <a:latin typeface="Sentinel Book" pitchFamily="50" charset="0"/>
                        <a:ea typeface="+mn-ea"/>
                        <a:cs typeface="+mn-cs"/>
                      </a:endParaRPr>
                    </a:p>
                  </a:txBody>
                  <a:tcPr marL="68261" marR="68261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1" dirty="0">
                        <a:solidFill>
                          <a:srgbClr val="002060"/>
                        </a:solidFill>
                        <a:effectLst/>
                        <a:latin typeface="Sentinel Bold" pitchFamily="50" charset="0"/>
                      </a:endParaRPr>
                    </a:p>
                    <a:p>
                      <a:r>
                        <a:rPr lang="it-IT" sz="1800" b="1" dirty="0">
                          <a:solidFill>
                            <a:srgbClr val="002060"/>
                          </a:solidFill>
                          <a:effectLst/>
                          <a:latin typeface="Sentinel Bold" pitchFamily="50" charset="0"/>
                        </a:rPr>
                        <a:t>Samanta REALE</a:t>
                      </a:r>
                    </a:p>
                    <a:p>
                      <a:pPr algn="just"/>
                      <a:r>
                        <a:rPr lang="it-IT" sz="1800" b="1" kern="1200" dirty="0">
                          <a:solidFill>
                            <a:srgbClr val="00A3AA"/>
                          </a:solidFill>
                          <a:effectLst/>
                          <a:latin typeface="Sentinel Book" pitchFamily="50" charset="0"/>
                          <a:ea typeface="+mn-ea"/>
                          <a:cs typeface="+mn-cs"/>
                        </a:rPr>
                        <a:t>RC Milano Sud Ovest</a:t>
                      </a:r>
                    </a:p>
                  </a:txBody>
                  <a:tcPr marL="68261" marR="68261" marT="0" marB="0"/>
                </a:tc>
                <a:tc>
                  <a:txBody>
                    <a:bodyPr/>
                    <a:lstStyle/>
                    <a:p>
                      <a:endParaRPr lang="it-IT" sz="1800" b="1" kern="1200" dirty="0">
                        <a:solidFill>
                          <a:srgbClr val="002060"/>
                        </a:solidFill>
                        <a:effectLst/>
                        <a:latin typeface="Sentinel Bold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Email: samanta.reale@sami.it</a:t>
                      </a:r>
                    </a:p>
                    <a:p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Sentinel"/>
                        </a:rPr>
                        <a:t>Cellulare: 348 3036308 </a:t>
                      </a: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Sentinel"/>
                        <a:ea typeface="Times New Roman" panose="02020603050405020304" pitchFamily="18" charset="0"/>
                      </a:endParaRPr>
                    </a:p>
                  </a:txBody>
                  <a:tcPr marL="68261" marR="68261" marT="0" marB="0"/>
                </a:tc>
                <a:extLst>
                  <a:ext uri="{0D108BD9-81ED-4DB2-BD59-A6C34878D82A}">
                    <a16:rowId xmlns:a16="http://schemas.microsoft.com/office/drawing/2014/main" val="1286078138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7C73EBCE-6AE0-4188-B46D-85DB94E62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551" y="1702291"/>
            <a:ext cx="1055548" cy="12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ED065F6-C784-442F-BF37-1310AF52A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982" y="3013700"/>
            <a:ext cx="1148506" cy="1241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02342F3-1C7E-4BEC-AEC3-A2586A2213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088" y="4382259"/>
            <a:ext cx="1316728" cy="1361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6E750AA-E829-43B6-8FC9-83E9DE5A3A7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1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551518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LE AREE DI INTERVENTO 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ntinel Bold" pitchFamily="50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03162" y="1638496"/>
            <a:ext cx="9756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Buona volontà e pace: Pace e  prevenzione/risoluzione dei conflitti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Salute: Prevenzione e cura delle malattie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Salute: Acqua e servizi sanitari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Salute : Maternità e salute dei bambini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Educazione: Alfabetizzazione ed educazione di base 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Povertà: Sviluppo economico e comunitario</a:t>
            </a:r>
          </a:p>
          <a:p>
            <a:pPr marL="685800" indent="-685800" algn="l">
              <a:buFont typeface="Arial"/>
              <a:buChar char="•"/>
            </a:pPr>
            <a:endParaRPr lang="it-IT" sz="2000" dirty="0">
              <a:latin typeface="Sentinel Book" pitchFamily="50" charset="0"/>
            </a:endParaRPr>
          </a:p>
          <a:p>
            <a:pPr algn="l"/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Dall’1.7.2021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 alle tradizionali Aree si aggiungerà la </a:t>
            </a:r>
            <a:r>
              <a:rPr lang="it-IT" sz="2000" b="1" u="sng" dirty="0">
                <a:solidFill>
                  <a:srgbClr val="002060"/>
                </a:solidFill>
                <a:latin typeface="Sentinel Book" pitchFamily="50" charset="0"/>
              </a:rPr>
              <a:t>settima Area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: </a:t>
            </a:r>
          </a:p>
          <a:p>
            <a:pPr algn="l"/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Ambiente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, che già oggi va inteso come requisito trasversale per tutte le 6 aree. 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È quindi possibile e opportuno valutare anche l’impatto ambientale nelle domande di Sovvenzione condotte secondo le regole attuali, fermo restando che una domanda relativa a questa sola Area di intervento potrà essere richiesta solo a partire dalla data dell’1.7.2021.</a:t>
            </a:r>
            <a:endParaRPr lang="it-IT" sz="2000" dirty="0">
              <a:latin typeface="Sentinel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1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551518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COSA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NON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 FINANZIA LA FONDAZIONE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2151727"/>
            <a:ext cx="9756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Progetti in cui i club figurino come semplici erogatori di fondi a favore di altre organizzazioni italiane o straniere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endParaRPr lang="it-IT" sz="2000" dirty="0">
              <a:solidFill>
                <a:srgbClr val="002060"/>
              </a:solidFill>
              <a:latin typeface="Sentinel Book" pitchFamily="50" charset="0"/>
            </a:endParaRP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Progetti per la copertura di spese relative ad eventi di raccolta fondi, anche se a favore di iniziative rotariane o di enti cooperanti con strutture rotariane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endParaRPr lang="it-IT" sz="2000" dirty="0">
              <a:solidFill>
                <a:srgbClr val="002060"/>
              </a:solidFill>
              <a:latin typeface="Sentinel Book" pitchFamily="50" charset="0"/>
            </a:endParaRP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Progetti per cui vengano richieste contemporaneamente, o siano state richieste contemporaneamente, Sovvenzioni Globali </a:t>
            </a:r>
          </a:p>
        </p:txBody>
      </p:sp>
    </p:spTree>
    <p:extLst>
      <p:ext uri="{BB962C8B-B14F-4D97-AF65-F5344CB8AC3E}">
        <p14:creationId xmlns:p14="http://schemas.microsoft.com/office/powerpoint/2010/main" val="120875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568303"/>
            <a:ext cx="91257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NON SARANNO PRESI IN CONSIDERAZIONE PROGETTI IN CUI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2613392"/>
            <a:ext cx="9756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Partecipano Club inadempienti agli obblighi di rendicontazione di qualunque precedente Sovvenzione, Distrettuale o Globale, elargita dalla Rotary Foundation</a:t>
            </a:r>
          </a:p>
          <a:p>
            <a:pPr marL="357188" indent="-357188" algn="l">
              <a:buFont typeface="Courier New" panose="02070309020205020404" pitchFamily="49" charset="0"/>
              <a:buChar char="o"/>
            </a:pPr>
            <a:endParaRPr lang="it-IT" sz="2000" dirty="0">
              <a:solidFill>
                <a:srgbClr val="002060"/>
              </a:solidFill>
              <a:latin typeface="Sentinel Book" pitchFamily="50" charset="0"/>
            </a:endParaRPr>
          </a:p>
          <a:p>
            <a:pPr marL="357188" indent="-357188" algn="l"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Anche solo uno dei Club partecipanti non abbia mai effettuato versamenti al Fondo Annuale della TRF</a:t>
            </a:r>
          </a:p>
        </p:txBody>
      </p:sp>
    </p:spTree>
    <p:extLst>
      <p:ext uri="{BB962C8B-B14F-4D97-AF65-F5344CB8AC3E}">
        <p14:creationId xmlns:p14="http://schemas.microsoft.com/office/powerpoint/2010/main" val="87629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75" y="581843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DISTRETTUALI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REGOLE DEL GIOCO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ntinel Bold" pitchFamily="50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851056"/>
            <a:ext cx="9756648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NUMERO DEI CLUB PARTECIPANTI</a:t>
            </a:r>
            <a:b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preferibilmente </a:t>
            </a:r>
            <a:r>
              <a:rPr lang="it-IT" sz="2000" b="1" u="sng" dirty="0">
                <a:solidFill>
                  <a:srgbClr val="002060"/>
                </a:solidFill>
                <a:latin typeface="Sentinel Book" pitchFamily="50" charset="0"/>
              </a:rPr>
              <a:t>ma non obbligatoriamente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almeno 3 Club del Distretto</a:t>
            </a:r>
          </a:p>
          <a:p>
            <a:pPr marL="357188" algn="l">
              <a:spcAft>
                <a:spcPts val="600"/>
              </a:spcAft>
            </a:pPr>
            <a:r>
              <a:rPr lang="it-IT" sz="2000" i="1" dirty="0">
                <a:solidFill>
                  <a:srgbClr val="002060"/>
                </a:solidFill>
                <a:latin typeface="Sentinel Book" pitchFamily="50" charset="0"/>
              </a:rPr>
              <a:t>A parità di merito saranno preferiti i progetti che coinvolgono un numero maggiore di Club del Distretto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REQUISITI PER PARTECIPARE 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 Club partecipanti debbono essere qualificati, e quindi aver regolarmente partecipato all’apposito seminario per la qualificazione e gestione delle Sovvenzioni del Distretto 2041 per l’anno rotariano 2020-21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VALORE COMPLESSIVO DEL PROGETTO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Il contributo dei Club e di eventuali Sponsor più la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Sovvenzione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 non può essere inferiore a 10’000,00€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780597-5CCB-4CE9-92C6-6CD726672F4A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335331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895195"/>
            <a:ext cx="9756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CONTRIBUTO DEL CLUB E DI EVENTUALI SPONSOR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non può essere inferiore a 7’000,00€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AMMONTARE DELLA SOVVENZIONE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chiesta da un numero di club maggiore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di 3 (tre) 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ma inferiore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a 6 (sei):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l’ammontare della sovvenzione non potrà superare il 50% di quanto messo a disposizione dai club  (ed eventuale Sponsor) non sarà superiore all’importo di 5’000,00€ salvo casi particolari da valutare singolarmente </a:t>
            </a:r>
          </a:p>
          <a:p>
            <a:pPr marL="357188" indent="-357188" algn="l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  <a:t>AMMONTARE DELLA SOVVENZIONE</a:t>
            </a:r>
            <a:br>
              <a:rPr lang="it-IT" sz="2000" b="1" dirty="0">
                <a:solidFill>
                  <a:srgbClr val="00A3AA"/>
                </a:solidFill>
                <a:latin typeface="Sentinel Book" pitchFamily="50" charset="0"/>
              </a:rPr>
            </a:b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richiesta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da un intero Gruppo o da almeno 6 (sei) Club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(che contribuiscano, anche insieme ad eventuali sponsor) versando un importo superiore a 12’000,00€ l’ammontare della sovvenzione potrà aumentare fino ad un importo massimo di 8’000,00€ </a:t>
            </a:r>
            <a:endParaRPr lang="it-IT" sz="2000" dirty="0">
              <a:latin typeface="Sentine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D41D21-F1E4-4B3C-A547-CD180DF722CE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2/2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69A325D-EE1D-4AC8-A21F-155B97A0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75" y="581843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DISTRETTUALI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REGOLE DEL GIOCO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ntinel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2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676" y="721753"/>
            <a:ext cx="97566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DISTRETTUALI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6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CONDIZIONI PER L’ACCOGLIMENTO DELLA DOMANDA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910838"/>
            <a:ext cx="97566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 progetti debbono essere corredati da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Una valutazione delle condizioni locali che richiedono l’azione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Indicazioni sulla sostenibilità del progetto negli anni futuri</a:t>
            </a:r>
          </a:p>
          <a:p>
            <a:pPr marL="357188" indent="-357188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Previsione sul coinvolgimento diretto e significativo dei rotariani nella preparazione, conduzione e realizzazione delle attività previste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it-IT" sz="2000" i="1" dirty="0">
                <a:solidFill>
                  <a:srgbClr val="002060"/>
                </a:solidFill>
                <a:latin typeface="Sentinel Book" pitchFamily="50" charset="0"/>
              </a:rPr>
              <a:t>Costituirà </a:t>
            </a:r>
            <a:r>
              <a:rPr lang="it-IT" sz="2000" b="1" i="1" dirty="0">
                <a:solidFill>
                  <a:srgbClr val="002060"/>
                </a:solidFill>
                <a:latin typeface="Sentinel Book" pitchFamily="50" charset="0"/>
              </a:rPr>
              <a:t>titolo preferenziale </a:t>
            </a:r>
            <a:r>
              <a:rPr lang="it-IT" sz="2000" i="1" dirty="0">
                <a:solidFill>
                  <a:srgbClr val="002060"/>
                </a:solidFill>
                <a:latin typeface="Sentinel Book" pitchFamily="50" charset="0"/>
              </a:rPr>
              <a:t>per l’accoglimento della domanda di Sovvenzione Distrettuale l’aver contribuito, da parte dei soci dei Club partecipanti al progetto, al Fondo Annuale della TFR in ciascuno dei tre anni precedenti; in caso di incapienza, saranno privilegiati i Club con contributi maggiori.</a:t>
            </a:r>
          </a:p>
        </p:txBody>
      </p:sp>
    </p:spTree>
    <p:extLst>
      <p:ext uri="{BB962C8B-B14F-4D97-AF65-F5344CB8AC3E}">
        <p14:creationId xmlns:p14="http://schemas.microsoft.com/office/powerpoint/2010/main" val="200910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295BB8-535B-4D8F-A3EA-57BB37B0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551518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DISTRETTUALI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TEMPISTICHE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690062"/>
            <a:ext cx="9756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Le domande di assegnazione devono essere compilate online in </a:t>
            </a:r>
            <a:r>
              <a:rPr lang="it-IT" sz="2000" dirty="0" err="1">
                <a:solidFill>
                  <a:srgbClr val="002060"/>
                </a:solidFill>
                <a:latin typeface="Sentinel Book" pitchFamily="50" charset="0"/>
              </a:rPr>
              <a:t>Ge.</a:t>
            </a:r>
            <a:r>
              <a:rPr lang="it-IT" sz="2000" b="1" dirty="0" err="1">
                <a:solidFill>
                  <a:srgbClr val="002060"/>
                </a:solidFill>
                <a:latin typeface="Sentinel Book" pitchFamily="50" charset="0"/>
              </a:rPr>
              <a:t>Ro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 entro il 20 novembre 2020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 nella Sezione “Elenco Sovvenzioni” dal Presidente di Club o dal Segretario o dal Presidente della Commissione TRF di Club o dal Socio Responsabile del Progetto, che deve essere indicato nella domanda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Le domande devono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essere definitivamente approvate esclusivamente dal Presidente del Club capofila entro il 30 novembre 2020 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L’assegnazione sarà decisa dalla commissione TRF con l’approvazione del Governatore, e sarà comunicata ai Club assegnatari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entro il 31 dicembre 2020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, e comunque entro una settimana dalla approvazione della domanda di Sovvenzione Distrettuale presentata dal Distretto alla Fondazione Rotary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25A9392-6465-49D3-852F-16BC3C154C62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34155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nice 3">
            <a:extLst>
              <a:ext uri="{FF2B5EF4-FFF2-40B4-BE49-F238E27FC236}">
                <a16:creationId xmlns:a16="http://schemas.microsoft.com/office/drawing/2014/main" id="{29DEE535-C7C8-433C-AB7D-CB3306650E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6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BEA38AE-E2DA-44E0-A48B-FA132C059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44"/>
          <a:stretch/>
        </p:blipFill>
        <p:spPr>
          <a:xfrm>
            <a:off x="7437412" y="5808356"/>
            <a:ext cx="4367594" cy="63354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CDFA8D-CF1A-4AF5-B08A-2F98C88A6359}"/>
              </a:ext>
            </a:extLst>
          </p:cNvPr>
          <p:cNvSpPr txBox="1"/>
          <p:nvPr/>
        </p:nvSpPr>
        <p:spPr>
          <a:xfrm>
            <a:off x="1217676" y="1523263"/>
            <a:ext cx="9756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Il club capofila assegnatario dovrà obbligatoriamente,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entro 20 giorni dalla comunicazione dall’approvazione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della domanda da parte della Rotary Foundation,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aprire un apposito conto bancario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intestato al Club e </a:t>
            </a:r>
            <a:r>
              <a:rPr lang="it-IT" sz="2000" b="1" u="sng" dirty="0">
                <a:solidFill>
                  <a:srgbClr val="002060"/>
                </a:solidFill>
                <a:latin typeface="Sentinel Book" pitchFamily="50" charset="0"/>
              </a:rPr>
              <a:t>dedicato esclusivamente al progetto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, su cui dovrà contestualmente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versare/far versare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entro la stessa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data tutti gli importi indicati nella domanda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(contributi dei club e sponsor); una volta ricevuto l’estratto conto da cui risultano questi versamenti, la Commissione provvederà a versare l’importo della Sovvenzione accordata al progetto finanziato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Gli interventi previsti da ciascun progetto finanziato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dovranno essere ultimati entro il 31 maggio 2021</a:t>
            </a:r>
          </a:p>
          <a:p>
            <a:pPr marL="342900" indent="-342900" algn="l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Entro il 15 giugno 2021 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dovrà essere caricato su </a:t>
            </a:r>
            <a:r>
              <a:rPr lang="it-IT" sz="2000" dirty="0" err="1">
                <a:solidFill>
                  <a:srgbClr val="002060"/>
                </a:solidFill>
                <a:latin typeface="Sentinel Book" pitchFamily="50" charset="0"/>
              </a:rPr>
              <a:t>GeRo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 il </a:t>
            </a:r>
            <a:r>
              <a:rPr lang="it-IT" sz="2000" b="1" dirty="0">
                <a:solidFill>
                  <a:srgbClr val="002060"/>
                </a:solidFill>
                <a:latin typeface="Sentinel Book" pitchFamily="50" charset="0"/>
              </a:rPr>
              <a:t>rapporto finale del progetto</a:t>
            </a:r>
            <a:r>
              <a:rPr lang="it-IT" sz="2000" dirty="0">
                <a:solidFill>
                  <a:srgbClr val="002060"/>
                </a:solidFill>
                <a:latin typeface="Sentinel Book" pitchFamily="50" charset="0"/>
              </a:rPr>
              <a:t>, unitamente alla documentazione ivi indicata (versamenti a favore di organizzazioni cooperanti e loro dichiarazioni attestanti di aver ricevuto gli importi dal club capofila e di averlo destinato al progetto, immagini fotografiche (max 5 foto)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D64649-B1BE-4BD6-BB60-F93CB24AF67F}"/>
              </a:ext>
            </a:extLst>
          </p:cNvPr>
          <p:cNvSpPr txBox="1"/>
          <p:nvPr/>
        </p:nvSpPr>
        <p:spPr>
          <a:xfrm>
            <a:off x="10465851" y="94108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2/2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9F42D25-10F6-4E7F-838E-03DFBE3B8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144" y="551518"/>
            <a:ext cx="9125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SOVVENZIONI DISTRETTUALI </a:t>
            </a:r>
            <a:b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A3AA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</a:b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Sentinel Bold" pitchFamily="50" charset="0"/>
                <a:ea typeface="Calibri" panose="020F0502020204030204" pitchFamily="34" charset="0"/>
                <a:cs typeface="FrutigerLTStd-Cn" panose="020B0606020204020204" pitchFamily="34" charset="0"/>
              </a:rPr>
              <a:t>TEMPISTICHE</a:t>
            </a:r>
          </a:p>
        </p:txBody>
      </p:sp>
    </p:spTree>
    <p:extLst>
      <p:ext uri="{BB962C8B-B14F-4D97-AF65-F5344CB8AC3E}">
        <p14:creationId xmlns:p14="http://schemas.microsoft.com/office/powerpoint/2010/main" val="241531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1126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Frutiger LT Std 45 Light</vt:lpstr>
      <vt:lpstr>Sentinel</vt:lpstr>
      <vt:lpstr>Sentinel Bold</vt:lpstr>
      <vt:lpstr>Sentinel Book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Distretto 2041 Rotary International</dc:creator>
  <cp:lastModifiedBy>Distretto 2041 Rotary International</cp:lastModifiedBy>
  <cp:revision>19</cp:revision>
  <dcterms:created xsi:type="dcterms:W3CDTF">2020-09-16T14:25:22Z</dcterms:created>
  <dcterms:modified xsi:type="dcterms:W3CDTF">2020-10-03T16:39:08Z</dcterms:modified>
</cp:coreProperties>
</file>