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3" r:id="rId2"/>
    <p:sldId id="353" r:id="rId3"/>
    <p:sldId id="349" r:id="rId4"/>
    <p:sldId id="345" r:id="rId5"/>
    <p:sldId id="266" r:id="rId6"/>
    <p:sldId id="359" r:id="rId7"/>
    <p:sldId id="360" r:id="rId8"/>
    <p:sldId id="354" r:id="rId9"/>
    <p:sldId id="348" r:id="rId10"/>
    <p:sldId id="355" r:id="rId11"/>
    <p:sldId id="361" r:id="rId12"/>
    <p:sldId id="362" r:id="rId13"/>
    <p:sldId id="365" r:id="rId14"/>
    <p:sldId id="344" r:id="rId15"/>
    <p:sldId id="363" r:id="rId16"/>
    <p:sldId id="364" r:id="rId17"/>
    <p:sldId id="366" r:id="rId18"/>
    <p:sldId id="346" r:id="rId19"/>
    <p:sldId id="356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E1A"/>
    <a:srgbClr val="00A8C4"/>
    <a:srgbClr val="17458F"/>
    <a:srgbClr val="204989"/>
    <a:srgbClr val="ED7225"/>
    <a:srgbClr val="48595D"/>
    <a:srgbClr val="FFFFFF"/>
    <a:srgbClr val="D9185C"/>
    <a:srgbClr val="06B4E6"/>
    <a:srgbClr val="1545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CFD19C-23F2-490C-859F-6058D9490C1A}" v="8" dt="2025-02-13T16:42:20.0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31" autoAdjust="0"/>
    <p:restoredTop sz="93557" autoAdjust="0"/>
  </p:normalViewPr>
  <p:slideViewPr>
    <p:cSldViewPr snapToGrid="0" showGuides="1">
      <p:cViewPr varScale="1">
        <p:scale>
          <a:sx n="61" d="100"/>
          <a:sy n="61" d="100"/>
        </p:scale>
        <p:origin x="700" y="28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48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Informazioni</a:t>
            </a:r>
            <a:r>
              <a:rPr lang="en-US" dirty="0"/>
              <a:t> di base per </a:t>
            </a:r>
            <a:r>
              <a:rPr lang="en-US" dirty="0" err="1"/>
              <a:t>prender</a:t>
            </a:r>
            <a:r>
              <a:rPr lang="en-US" dirty="0"/>
              <a:t> </a:t>
            </a:r>
            <a:r>
              <a:rPr lang="en-US" dirty="0" err="1"/>
              <a:t>familiarità</a:t>
            </a:r>
            <a:r>
              <a:rPr lang="en-US" dirty="0"/>
              <a:t> con la Milano marathon, e il </a:t>
            </a:r>
            <a:r>
              <a:rPr lang="en-US" dirty="0" err="1"/>
              <a:t>suo</a:t>
            </a:r>
            <a:r>
              <a:rPr lang="en-US" dirty="0"/>
              <a:t> charity program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025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Sfruttare</a:t>
            </a:r>
            <a:r>
              <a:rPr lang="en-US" dirty="0"/>
              <a:t> la </a:t>
            </a:r>
            <a:r>
              <a:rPr lang="en-US" dirty="0" err="1"/>
              <a:t>visibilità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relay Milano marathon </a:t>
            </a:r>
            <a:r>
              <a:rPr lang="en-US" dirty="0" err="1"/>
              <a:t>che</a:t>
            </a:r>
            <a:r>
              <a:rPr lang="en-US" dirty="0"/>
              <a:t> ha per </a:t>
            </a:r>
            <a:r>
              <a:rPr lang="en-US" dirty="0" err="1"/>
              <a:t>Aziende</a:t>
            </a:r>
            <a:r>
              <a:rPr lang="en-US" dirty="0"/>
              <a:t>, ONP e </a:t>
            </a:r>
            <a:r>
              <a:rPr lang="en-US" dirty="0" err="1"/>
              <a:t>persone</a:t>
            </a:r>
            <a:r>
              <a:rPr lang="en-US" dirty="0"/>
              <a:t> </a:t>
            </a:r>
            <a:r>
              <a:rPr lang="en-US" dirty="0" err="1"/>
              <a:t>fisiche</a:t>
            </a:r>
            <a:r>
              <a:rPr lang="en-US" dirty="0"/>
              <a:t> </a:t>
            </a:r>
          </a:p>
          <a:p>
            <a:r>
              <a:rPr lang="en-US" dirty="0"/>
              <a:t>Per </a:t>
            </a:r>
            <a:r>
              <a:rPr lang="en-US" dirty="0" err="1"/>
              <a:t>raccogliere</a:t>
            </a:r>
            <a:r>
              <a:rPr lang="en-US" dirty="0"/>
              <a:t> </a:t>
            </a:r>
            <a:r>
              <a:rPr lang="en-US" dirty="0" err="1"/>
              <a:t>fondi</a:t>
            </a:r>
            <a:r>
              <a:rPr lang="en-US" dirty="0"/>
              <a:t> 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8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0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28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039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‹N›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3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tedeldono.it/progetto/end-polio-now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retedeldono.it/progetto/end-polio-now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Simone.mastrandrea@protonmail.com" TargetMode="External"/><Relationship Id="rId3" Type="http://schemas.openxmlformats.org/officeDocument/2006/relationships/image" Target="../media/image16.jp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imone.mastrandrea@protonmail.com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immagine 8" descr="Immagine che contiene aria aperta, cielo, persona, vestiti&#10;&#10;Descrizione generata automaticamente">
            <a:extLst>
              <a:ext uri="{FF2B5EF4-FFF2-40B4-BE49-F238E27FC236}">
                <a16:creationId xmlns:a16="http://schemas.microsoft.com/office/drawing/2014/main" id="{492D926B-B1BC-1814-3C64-02F70D3F751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5" b="18975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52AED-D6DC-CF41-B119-E5E29A151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6333" y="5297713"/>
            <a:ext cx="9733038" cy="1422064"/>
          </a:xfrm>
        </p:spPr>
        <p:txBody>
          <a:bodyPr>
            <a:normAutofit fontScale="92500"/>
          </a:bodyPr>
          <a:lstStyle/>
          <a:p>
            <a:r>
              <a:rPr lang="en-US" sz="4800" dirty="0">
                <a:solidFill>
                  <a:srgbClr val="17458F"/>
                </a:solidFill>
              </a:rPr>
              <a:t>Milano Marathon Relay 2025 </a:t>
            </a:r>
          </a:p>
          <a:p>
            <a:r>
              <a:rPr lang="en-US" i="1" dirty="0">
                <a:solidFill>
                  <a:srgbClr val="17458F"/>
                </a:solidFill>
              </a:rPr>
              <a:t>Progetto End Polio</a:t>
            </a:r>
            <a:endParaRPr lang="en-US" dirty="0">
              <a:solidFill>
                <a:srgbClr val="17458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DCC45-ED9D-3041-B564-2941A56C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5" name="Immagine 14" descr="Immagine che contiene Carattere, logo, testo, simbolo&#10;&#10;Descrizione generata automaticamente">
            <a:extLst>
              <a:ext uri="{FF2B5EF4-FFF2-40B4-BE49-F238E27FC236}">
                <a16:creationId xmlns:a16="http://schemas.microsoft.com/office/drawing/2014/main" id="{FAB6F644-6E89-486A-1313-69355A93C3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710" y="5897549"/>
            <a:ext cx="1818290" cy="951186"/>
          </a:xfrm>
          <a:prstGeom prst="rect">
            <a:avLst/>
          </a:prstGeom>
        </p:spPr>
      </p:pic>
      <p:pic>
        <p:nvPicPr>
          <p:cNvPr id="16" name="Immagine 15" descr="Immagine che contiene testo, schermata, grafica, logo&#10;&#10;Descrizione generata automaticamente">
            <a:extLst>
              <a:ext uri="{FF2B5EF4-FFF2-40B4-BE49-F238E27FC236}">
                <a16:creationId xmlns:a16="http://schemas.microsoft.com/office/drawing/2014/main" id="{7EE5166F-4216-439F-C0AC-2E03C94644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" t="5246" r="54466" b="5636"/>
          <a:stretch/>
        </p:blipFill>
        <p:spPr>
          <a:xfrm>
            <a:off x="-92041" y="-254000"/>
            <a:ext cx="1910208" cy="2585322"/>
          </a:xfrm>
          <a:prstGeom prst="rect">
            <a:avLst/>
          </a:prstGeom>
        </p:spPr>
      </p:pic>
      <p:pic>
        <p:nvPicPr>
          <p:cNvPr id="2" name="Immagine 1" descr="Immagine che contiene Carattere, logo, simbol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0A251AE4-2768-3394-D7DE-0EB7E00ACB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211" y="5842831"/>
            <a:ext cx="1972329" cy="10151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0819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B60A01-C3AD-451C-9112-988708AA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ext Placeholder 39">
            <a:extLst>
              <a:ext uri="{FF2B5EF4-FFF2-40B4-BE49-F238E27FC236}">
                <a16:creationId xmlns:a16="http://schemas.microsoft.com/office/drawing/2014/main" id="{67E692D6-F145-864C-8253-D69CC3BDC7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4989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F210B-874C-9E48-B089-CFDE49347CFB}"/>
              </a:ext>
            </a:extLst>
          </p:cNvPr>
          <p:cNvSpPr txBox="1"/>
          <p:nvPr/>
        </p:nvSpPr>
        <p:spPr>
          <a:xfrm>
            <a:off x="418463" y="2321005"/>
            <a:ext cx="107457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COMUNICAZIONE</a:t>
            </a:r>
          </a:p>
          <a:p>
            <a:r>
              <a:rPr lang="en-US" sz="4200" dirty="0" err="1">
                <a:solidFill>
                  <a:schemeClr val="bg1"/>
                </a:solidFill>
              </a:rPr>
              <a:t>Compiti</a:t>
            </a:r>
            <a:r>
              <a:rPr lang="en-US" sz="4200" dirty="0">
                <a:solidFill>
                  <a:schemeClr val="bg1"/>
                </a:solidFill>
              </a:rPr>
              <a:t> a casa e Next steps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FB3AD0E-AA54-7FF9-AF03-A38759E24EDA}"/>
              </a:ext>
            </a:extLst>
          </p:cNvPr>
          <p:cNvSpPr/>
          <p:nvPr/>
        </p:nvSpPr>
        <p:spPr>
          <a:xfrm>
            <a:off x="546538" y="5612524"/>
            <a:ext cx="5454869" cy="1030014"/>
          </a:xfrm>
          <a:prstGeom prst="rect">
            <a:avLst/>
          </a:prstGeom>
          <a:solidFill>
            <a:srgbClr val="F29E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Runner </a:t>
            </a:r>
            <a:r>
              <a:rPr lang="en-US" sz="4800" dirty="0" err="1"/>
              <a:t>solidale</a:t>
            </a:r>
            <a:endParaRPr lang="en-US" sz="480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3633C80-1C54-B887-8073-B3E7B4CA0C48}"/>
              </a:ext>
            </a:extLst>
          </p:cNvPr>
          <p:cNvSpPr/>
          <p:nvPr/>
        </p:nvSpPr>
        <p:spPr>
          <a:xfrm>
            <a:off x="6153807" y="5612524"/>
            <a:ext cx="5454869" cy="1030014"/>
          </a:xfrm>
          <a:prstGeom prst="rect">
            <a:avLst/>
          </a:prstGeom>
          <a:solidFill>
            <a:srgbClr val="00A8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Donatore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8811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73C52A64-78A0-173F-81C1-687180FE2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vuoi</a:t>
            </a:r>
            <a:r>
              <a:rPr lang="en-US" dirty="0"/>
              <a:t> </a:t>
            </a:r>
            <a:r>
              <a:rPr lang="en-US" dirty="0" err="1"/>
              <a:t>partecipare</a:t>
            </a:r>
            <a:r>
              <a:rPr lang="en-US" dirty="0"/>
              <a:t> come: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5B355DCC-799E-80E3-99D7-F704F7B0A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04D565-C7AB-8A30-8931-0CAADC551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BA538A5-E79B-7EE5-13EC-B2E733152CAE}"/>
              </a:ext>
            </a:extLst>
          </p:cNvPr>
          <p:cNvSpPr/>
          <p:nvPr/>
        </p:nvSpPr>
        <p:spPr>
          <a:xfrm>
            <a:off x="546538" y="1650124"/>
            <a:ext cx="5454869" cy="4992414"/>
          </a:xfrm>
          <a:prstGeom prst="rect">
            <a:avLst/>
          </a:prstGeom>
          <a:solidFill>
            <a:srgbClr val="F29E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Runner </a:t>
            </a:r>
            <a:r>
              <a:rPr lang="en-US" sz="4800" dirty="0" err="1"/>
              <a:t>solidale</a:t>
            </a:r>
            <a:endParaRPr lang="en-US" sz="480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8AD44B7-B6F3-14A2-EB0F-832B809A26D7}"/>
              </a:ext>
            </a:extLst>
          </p:cNvPr>
          <p:cNvSpPr/>
          <p:nvPr/>
        </p:nvSpPr>
        <p:spPr>
          <a:xfrm>
            <a:off x="6153807" y="1650124"/>
            <a:ext cx="5454869" cy="4992414"/>
          </a:xfrm>
          <a:prstGeom prst="rect">
            <a:avLst/>
          </a:prstGeom>
          <a:solidFill>
            <a:srgbClr val="00A8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Donatore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83388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669E70-1350-3511-D518-953E9B947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Partecipare</a:t>
            </a:r>
            <a:r>
              <a:rPr lang="en-US" dirty="0"/>
              <a:t> come </a:t>
            </a:r>
            <a:r>
              <a:rPr lang="en-US" dirty="0" err="1"/>
              <a:t>donatore</a:t>
            </a:r>
            <a:r>
              <a:rPr lang="en-US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654CCB-88EC-3456-9BD4-C71C150AB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2634" y="2607642"/>
            <a:ext cx="9603829" cy="403489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it-IT" sz="32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Profilo:</a:t>
            </a:r>
            <a:endParaRPr lang="it-IT" sz="3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Chiunque</a:t>
            </a:r>
          </a:p>
          <a:p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Rotariano o no, che sposi il progetto End Polio</a:t>
            </a:r>
          </a:p>
          <a:p>
            <a:pPr algn="l"/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Accesso ad internet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DF0322-81E0-72A9-107C-79539E639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B7AB8FA-C8AF-DEA3-1DBB-21FD682D8BEF}"/>
              </a:ext>
            </a:extLst>
          </p:cNvPr>
          <p:cNvSpPr/>
          <p:nvPr/>
        </p:nvSpPr>
        <p:spPr>
          <a:xfrm>
            <a:off x="1853525" y="1650124"/>
            <a:ext cx="10082049" cy="4992414"/>
          </a:xfrm>
          <a:prstGeom prst="rect">
            <a:avLst/>
          </a:prstGeom>
          <a:noFill/>
          <a:ln w="38100">
            <a:solidFill>
              <a:srgbClr val="00A8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6B4B770-C6FE-C373-A810-3A8C17086C68}"/>
              </a:ext>
            </a:extLst>
          </p:cNvPr>
          <p:cNvSpPr txBox="1"/>
          <p:nvPr/>
        </p:nvSpPr>
        <p:spPr>
          <a:xfrm>
            <a:off x="5300191" y="1650123"/>
            <a:ext cx="64796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800" dirty="0" err="1">
                <a:solidFill>
                  <a:srgbClr val="00A8C4"/>
                </a:solidFill>
              </a:rPr>
              <a:t>Donatore</a:t>
            </a:r>
            <a:endParaRPr lang="en-US" sz="4800" dirty="0">
              <a:solidFill>
                <a:srgbClr val="00A8C4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0EC9735-4ED1-3966-3AF8-965053B02B76}"/>
              </a:ext>
            </a:extLst>
          </p:cNvPr>
          <p:cNvSpPr/>
          <p:nvPr/>
        </p:nvSpPr>
        <p:spPr>
          <a:xfrm rot="16200000">
            <a:off x="-1786758" y="3573517"/>
            <a:ext cx="4992414" cy="1145627"/>
          </a:xfrm>
          <a:prstGeom prst="rect">
            <a:avLst/>
          </a:prstGeom>
          <a:solidFill>
            <a:srgbClr val="F29E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Runner </a:t>
            </a:r>
            <a:r>
              <a:rPr lang="en-US" sz="4800" dirty="0" err="1"/>
              <a:t>solidale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3299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669E70-1350-3511-D518-953E9B947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Partecipare</a:t>
            </a:r>
            <a:r>
              <a:rPr lang="en-US" dirty="0"/>
              <a:t> come </a:t>
            </a:r>
            <a:r>
              <a:rPr lang="en-US" dirty="0" err="1"/>
              <a:t>donatore</a:t>
            </a:r>
            <a:r>
              <a:rPr lang="en-US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654CCB-88EC-3456-9BD4-C71C150AB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958" y="2240743"/>
            <a:ext cx="9310725" cy="216445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it-IT" sz="3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Cosa fare: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it-IT" b="1" i="0" u="sng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hai una squadra</a:t>
            </a:r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di corridori che </a:t>
            </a:r>
            <a:r>
              <a:rPr lang="it-IT" dirty="0">
                <a:solidFill>
                  <a:srgbClr val="222222"/>
                </a:solidFill>
                <a:latin typeface="Arial" panose="020B0604020202020204" pitchFamily="34" charset="0"/>
              </a:rPr>
              <a:t>vuoi sostenere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it-IT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 Chiedi il link della squadra sulla Rete del Dono e dona sulla loro pagina </a:t>
            </a:r>
            <a:endParaRPr lang="it-IT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DF0322-81E0-72A9-107C-79539E639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92A4CAB-94FA-70EF-877E-CF14A3F98160}"/>
              </a:ext>
            </a:extLst>
          </p:cNvPr>
          <p:cNvSpPr/>
          <p:nvPr/>
        </p:nvSpPr>
        <p:spPr>
          <a:xfrm rot="16200000">
            <a:off x="-1786758" y="3573517"/>
            <a:ext cx="4992414" cy="1145627"/>
          </a:xfrm>
          <a:prstGeom prst="rect">
            <a:avLst/>
          </a:prstGeom>
          <a:solidFill>
            <a:srgbClr val="F29E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Runner </a:t>
            </a:r>
            <a:r>
              <a:rPr lang="en-US" sz="4800" dirty="0" err="1"/>
              <a:t>solidale</a:t>
            </a:r>
            <a:endParaRPr lang="en-US" sz="48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B7AB8FA-C8AF-DEA3-1DBB-21FD682D8BEF}"/>
              </a:ext>
            </a:extLst>
          </p:cNvPr>
          <p:cNvSpPr/>
          <p:nvPr/>
        </p:nvSpPr>
        <p:spPr>
          <a:xfrm>
            <a:off x="1853525" y="1650124"/>
            <a:ext cx="10082049" cy="4992414"/>
          </a:xfrm>
          <a:prstGeom prst="rect">
            <a:avLst/>
          </a:prstGeom>
          <a:noFill/>
          <a:ln w="38100">
            <a:solidFill>
              <a:srgbClr val="00A8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6B4B770-C6FE-C373-A810-3A8C17086C68}"/>
              </a:ext>
            </a:extLst>
          </p:cNvPr>
          <p:cNvSpPr txBox="1"/>
          <p:nvPr/>
        </p:nvSpPr>
        <p:spPr>
          <a:xfrm>
            <a:off x="5300191" y="1650123"/>
            <a:ext cx="64796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800" dirty="0" err="1">
                <a:solidFill>
                  <a:srgbClr val="00A8C4"/>
                </a:solidFill>
              </a:rPr>
              <a:t>Donatore</a:t>
            </a:r>
            <a:endParaRPr lang="en-US" sz="4800" dirty="0">
              <a:solidFill>
                <a:srgbClr val="00A8C4"/>
              </a:solidFill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C96DC0CA-B1CA-6C75-8E3E-CCF1137CE5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69"/>
          <a:stretch/>
        </p:blipFill>
        <p:spPr>
          <a:xfrm>
            <a:off x="6894549" y="3665576"/>
            <a:ext cx="4364929" cy="123886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6F610D8-9C40-98BC-88AB-96B25B02986D}"/>
              </a:ext>
            </a:extLst>
          </p:cNvPr>
          <p:cNvSpPr txBox="1"/>
          <p:nvPr/>
        </p:nvSpPr>
        <p:spPr>
          <a:xfrm>
            <a:off x="2092635" y="4947191"/>
            <a:ext cx="93979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it-IT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it-IT" sz="24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non hai una squadra </a:t>
            </a:r>
            <a:r>
              <a:rPr lang="it-IT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 sostenere, ma </a:t>
            </a:r>
            <a:r>
              <a:rPr lang="it-IT" sz="2400" b="1" i="0" u="sng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vuoi sostenere il progetto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it-IT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Vai su Rete del Dono e dona sulla pagina end polio </a:t>
            </a:r>
            <a:r>
              <a:rPr lang="it-IT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Now</a:t>
            </a:r>
            <a:r>
              <a:rPr lang="it-IT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2400" dirty="0">
                <a:solidFill>
                  <a:srgbClr val="222222"/>
                </a:solidFill>
                <a:latin typeface="Arial" panose="020B0604020202020204" pitchFamily="34" charset="0"/>
                <a:hlinkClick r:id="rId3"/>
              </a:rPr>
              <a:t>https://www.retedeldono.it/progetto/end-polio-now</a:t>
            </a:r>
            <a:r>
              <a:rPr lang="it-IT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endParaRPr lang="it-IT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794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669E70-1350-3511-D518-953E9B947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Partecipare</a:t>
            </a:r>
            <a:r>
              <a:rPr lang="en-US" dirty="0"/>
              <a:t> come runner </a:t>
            </a:r>
            <a:r>
              <a:rPr lang="en-US" dirty="0" err="1"/>
              <a:t>solidale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654CCB-88EC-3456-9BD4-C71C150AB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667645"/>
            <a:ext cx="9446170" cy="403489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it-IT" sz="32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Profilo:</a:t>
            </a:r>
            <a:endParaRPr lang="it-IT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Corridore disposto/a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partecipare alla corsa</a:t>
            </a:r>
          </a:p>
          <a:p>
            <a:pPr algn="l"/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Rotariano o no, che sposi il progetto End Polio</a:t>
            </a:r>
          </a:p>
          <a:p>
            <a:pPr algn="l"/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Coinvolga più persone possibile nella donazione</a:t>
            </a:r>
          </a:p>
          <a:p>
            <a:pPr marL="0" indent="0">
              <a:buNone/>
            </a:pPr>
            <a:endParaRPr lang="it-IT" dirty="0">
              <a:solidFill>
                <a:srgbClr val="222222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it-IT" dirty="0">
                <a:solidFill>
                  <a:srgbClr val="22222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A</a:t>
            </a:r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i runners </a:t>
            </a:r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non viene chiesto di pagare l'iscrizione, ma di impegnarsi a condividere il link alla propria pagina e far contribuire alla raccolta fondi (target minimo </a:t>
            </a:r>
            <a:r>
              <a:rPr lang="it-IT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500</a:t>
            </a:r>
            <a:r>
              <a:rPr lang="it-IT">
                <a:latin typeface="Arial" panose="020B0604020202020204" pitchFamily="34" charset="0"/>
              </a:rPr>
              <a:t>€</a:t>
            </a:r>
            <a:r>
              <a:rPr lang="it-IT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 squadra)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DF0322-81E0-72A9-107C-79539E639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62E609D-A7BF-1DB9-2CF1-008C36724CD6}"/>
              </a:ext>
            </a:extLst>
          </p:cNvPr>
          <p:cNvSpPr/>
          <p:nvPr/>
        </p:nvSpPr>
        <p:spPr>
          <a:xfrm>
            <a:off x="546538" y="1650124"/>
            <a:ext cx="9806152" cy="4992414"/>
          </a:xfrm>
          <a:prstGeom prst="rect">
            <a:avLst/>
          </a:prstGeom>
          <a:noFill/>
          <a:ln w="38100">
            <a:solidFill>
              <a:srgbClr val="F29E1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17458F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6B377EF-86B2-3F22-93C0-F91CEF4537F4}"/>
              </a:ext>
            </a:extLst>
          </p:cNvPr>
          <p:cNvSpPr/>
          <p:nvPr/>
        </p:nvSpPr>
        <p:spPr>
          <a:xfrm rot="5400000">
            <a:off x="8894065" y="3563028"/>
            <a:ext cx="5092306" cy="1266497"/>
          </a:xfrm>
          <a:prstGeom prst="rect">
            <a:avLst/>
          </a:prstGeom>
          <a:solidFill>
            <a:srgbClr val="00A8C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Donatore</a:t>
            </a:r>
            <a:endParaRPr lang="en-US" sz="48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50CA6A0-45B9-D29E-28B1-AFA960E629E2}"/>
              </a:ext>
            </a:extLst>
          </p:cNvPr>
          <p:cNvSpPr txBox="1"/>
          <p:nvPr/>
        </p:nvSpPr>
        <p:spPr>
          <a:xfrm>
            <a:off x="852798" y="1726568"/>
            <a:ext cx="85224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29E1A"/>
                </a:solidFill>
              </a:rPr>
              <a:t>Runner </a:t>
            </a:r>
            <a:r>
              <a:rPr lang="en-US" sz="4800" dirty="0" err="1">
                <a:solidFill>
                  <a:srgbClr val="F29E1A"/>
                </a:solidFill>
              </a:rPr>
              <a:t>solidale</a:t>
            </a:r>
            <a:endParaRPr lang="en-US" sz="4800" dirty="0">
              <a:solidFill>
                <a:srgbClr val="F29E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44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669E70-1350-3511-D518-953E9B947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Partecipare</a:t>
            </a:r>
            <a:r>
              <a:rPr lang="en-US" dirty="0"/>
              <a:t> come runner </a:t>
            </a:r>
            <a:r>
              <a:rPr lang="en-US" dirty="0" err="1"/>
              <a:t>solidale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654CCB-88EC-3456-9BD4-C71C150AB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667645"/>
            <a:ext cx="9446170" cy="4034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5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Cosa fare:</a:t>
            </a:r>
          </a:p>
          <a:p>
            <a:pPr marL="457200" indent="-457200">
              <a:buFont typeface="+mj-lt"/>
              <a:buAutoNum type="arabicPeriod"/>
            </a:pPr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Crea una squadra di 4 corridori </a:t>
            </a:r>
            <a:endParaRPr lang="it-IT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Chiedi supporto al club per acquisto della tua squadra, contribuendo a coprire i costi </a:t>
            </a:r>
            <a:r>
              <a:rPr lang="it-IT" dirty="0">
                <a:solidFill>
                  <a:srgbClr val="222222"/>
                </a:solidFill>
                <a:latin typeface="Arial" panose="020B0604020202020204" pitchFamily="34" charset="0"/>
              </a:rPr>
              <a:t>(150€)</a:t>
            </a:r>
            <a:endParaRPr lang="it-IT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Vai su Rete del Dono, sulla pagina del progetto </a:t>
            </a:r>
            <a:r>
              <a:rPr lang="it-IT" dirty="0">
                <a:solidFill>
                  <a:srgbClr val="222222"/>
                </a:solidFill>
                <a:latin typeface="Arial" panose="020B0604020202020204" pitchFamily="34" charset="0"/>
                <a:hlinkClick r:id="rId2"/>
              </a:rPr>
              <a:t>https://www.retedeldono.it/progetto/end-polio-now</a:t>
            </a:r>
            <a:r>
              <a:rPr lang="it-IT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endParaRPr lang="it-IT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Crea la pagina della squadra, che verrà automaticamente legata al progetto End Polio creato dal </a:t>
            </a:r>
            <a:r>
              <a:rPr lang="it-IT" dirty="0">
                <a:solidFill>
                  <a:srgbClr val="222222"/>
                </a:solidFill>
                <a:latin typeface="Arial" panose="020B0604020202020204" pitchFamily="34" charset="0"/>
              </a:rPr>
              <a:t>L</a:t>
            </a:r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omazzo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dirty="0">
                <a:solidFill>
                  <a:srgbClr val="222222"/>
                </a:solidFill>
                <a:latin typeface="Arial" panose="020B0604020202020204" pitchFamily="34" charset="0"/>
              </a:rPr>
              <a:t>Contatta Simone per l’iscrizione alla staffetta</a:t>
            </a:r>
            <a:endParaRPr lang="it-IT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endParaRPr lang="it-IT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DF0322-81E0-72A9-107C-79539E639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62E609D-A7BF-1DB9-2CF1-008C36724CD6}"/>
              </a:ext>
            </a:extLst>
          </p:cNvPr>
          <p:cNvSpPr/>
          <p:nvPr/>
        </p:nvSpPr>
        <p:spPr>
          <a:xfrm>
            <a:off x="546538" y="1650124"/>
            <a:ext cx="9806152" cy="4992414"/>
          </a:xfrm>
          <a:prstGeom prst="rect">
            <a:avLst/>
          </a:prstGeom>
          <a:noFill/>
          <a:ln w="38100">
            <a:solidFill>
              <a:srgbClr val="F29E1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17458F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50CA6A0-45B9-D29E-28B1-AFA960E629E2}"/>
              </a:ext>
            </a:extLst>
          </p:cNvPr>
          <p:cNvSpPr txBox="1"/>
          <p:nvPr/>
        </p:nvSpPr>
        <p:spPr>
          <a:xfrm>
            <a:off x="852798" y="1726568"/>
            <a:ext cx="64796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29E1A"/>
                </a:solidFill>
              </a:rPr>
              <a:t>Runner </a:t>
            </a:r>
            <a:r>
              <a:rPr lang="en-US" sz="4800" dirty="0" err="1">
                <a:solidFill>
                  <a:srgbClr val="F29E1A"/>
                </a:solidFill>
              </a:rPr>
              <a:t>solidale</a:t>
            </a:r>
            <a:endParaRPr lang="en-US" sz="4800" dirty="0">
              <a:solidFill>
                <a:srgbClr val="F29E1A"/>
              </a:solidFill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C8191CE-7BCF-6069-9815-4BDFE4012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043" y="1863628"/>
            <a:ext cx="4364929" cy="1170267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7FC48621-FCC9-7DA8-98CB-4A275D534FC6}"/>
              </a:ext>
            </a:extLst>
          </p:cNvPr>
          <p:cNvSpPr/>
          <p:nvPr/>
        </p:nvSpPr>
        <p:spPr>
          <a:xfrm rot="5400000">
            <a:off x="8894065" y="3563028"/>
            <a:ext cx="5092306" cy="1266497"/>
          </a:xfrm>
          <a:prstGeom prst="rect">
            <a:avLst/>
          </a:prstGeom>
          <a:solidFill>
            <a:srgbClr val="00A8C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Donatore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40679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6B1B7248-B295-0DF8-A9BF-CEC81039DD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705" r="14956"/>
          <a:stretch/>
        </p:blipFill>
        <p:spPr>
          <a:xfrm>
            <a:off x="4252749" y="2887717"/>
            <a:ext cx="5789571" cy="1082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654CCB-88EC-3456-9BD4-C71C150AB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667645"/>
            <a:ext cx="9446170" cy="403489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it-IT" sz="3200" b="1" dirty="0">
                <a:solidFill>
                  <a:srgbClr val="222222"/>
                </a:solidFill>
                <a:latin typeface="Arial" panose="020B0604020202020204" pitchFamily="34" charset="0"/>
              </a:rPr>
              <a:t>Nota bene: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Rispetta le deadline</a:t>
            </a:r>
          </a:p>
          <a:p>
            <a:pPr algn="l"/>
            <a:endParaRPr lang="it-IT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/>
            <a:endParaRPr lang="it-IT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 startAt="2"/>
            </a:pPr>
            <a:r>
              <a:rPr lang="it-IT" dirty="0">
                <a:solidFill>
                  <a:srgbClr val="222222"/>
                </a:solidFill>
                <a:latin typeface="Arial" panose="020B0604020202020204" pitchFamily="34" charset="0"/>
              </a:rPr>
              <a:t>Contatta Simone Mastrandrea se hai dubbi! </a:t>
            </a:r>
          </a:p>
          <a:p>
            <a:pPr marL="0" indent="0">
              <a:buNone/>
            </a:pPr>
            <a:r>
              <a:rPr lang="it-IT" dirty="0">
                <a:solidFill>
                  <a:srgbClr val="222222"/>
                </a:solidFill>
                <a:latin typeface="Arial" panose="020B0604020202020204" pitchFamily="34" charset="0"/>
              </a:rPr>
              <a:t>               </a:t>
            </a:r>
            <a:endParaRPr lang="it-IT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it-IT" dirty="0">
                <a:solidFill>
                  <a:srgbClr val="222222"/>
                </a:solidFill>
                <a:latin typeface="Arial" panose="020B0604020202020204" pitchFamily="34" charset="0"/>
              </a:rPr>
              <a:t>               </a:t>
            </a:r>
          </a:p>
          <a:p>
            <a:pPr marL="0" indent="0" algn="l">
              <a:buNone/>
            </a:pPr>
            <a:r>
              <a:rPr lang="it-IT" dirty="0">
                <a:solidFill>
                  <a:srgbClr val="222222"/>
                </a:solidFill>
                <a:latin typeface="Arial" panose="020B0604020202020204" pitchFamily="34" charset="0"/>
              </a:rPr>
              <a:t>               </a:t>
            </a:r>
            <a:endParaRPr lang="it-IT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9669E70-1350-3511-D518-953E9B947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Partecipare</a:t>
            </a:r>
            <a:r>
              <a:rPr lang="en-US" dirty="0"/>
              <a:t> come runner </a:t>
            </a:r>
            <a:r>
              <a:rPr lang="en-US" dirty="0" err="1"/>
              <a:t>solidale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DF0322-81E0-72A9-107C-79539E639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62E609D-A7BF-1DB9-2CF1-008C36724CD6}"/>
              </a:ext>
            </a:extLst>
          </p:cNvPr>
          <p:cNvSpPr/>
          <p:nvPr/>
        </p:nvSpPr>
        <p:spPr>
          <a:xfrm>
            <a:off x="546538" y="1650124"/>
            <a:ext cx="9806152" cy="4992414"/>
          </a:xfrm>
          <a:prstGeom prst="rect">
            <a:avLst/>
          </a:prstGeom>
          <a:noFill/>
          <a:ln w="38100">
            <a:solidFill>
              <a:srgbClr val="F29E1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17458F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50CA6A0-45B9-D29E-28B1-AFA960E629E2}"/>
              </a:ext>
            </a:extLst>
          </p:cNvPr>
          <p:cNvSpPr txBox="1"/>
          <p:nvPr/>
        </p:nvSpPr>
        <p:spPr>
          <a:xfrm>
            <a:off x="852798" y="1726568"/>
            <a:ext cx="64796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29E1A"/>
                </a:solidFill>
              </a:rPr>
              <a:t>Runner </a:t>
            </a:r>
            <a:r>
              <a:rPr lang="en-US" sz="4800" dirty="0" err="1">
                <a:solidFill>
                  <a:srgbClr val="F29E1A"/>
                </a:solidFill>
              </a:rPr>
              <a:t>solidale</a:t>
            </a:r>
            <a:endParaRPr lang="en-US" sz="4800" dirty="0">
              <a:solidFill>
                <a:srgbClr val="F29E1A"/>
              </a:solidFill>
            </a:endParaRPr>
          </a:p>
        </p:txBody>
      </p:sp>
      <p:pic>
        <p:nvPicPr>
          <p:cNvPr id="11" name="Immagine 10" descr="Immagine che contiene persona, Viso umano, cravatta, vestiti&#10;&#10;Descrizione generata automaticamente">
            <a:extLst>
              <a:ext uri="{FF2B5EF4-FFF2-40B4-BE49-F238E27FC236}">
                <a16:creationId xmlns:a16="http://schemas.microsoft.com/office/drawing/2014/main" id="{D5D4C042-5ABA-8180-B2E8-85E41A2B0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83" y="4254894"/>
            <a:ext cx="2082525" cy="2082525"/>
          </a:xfrm>
          <a:prstGeom prst="rect">
            <a:avLst/>
          </a:prstGeom>
        </p:spPr>
      </p:pic>
      <p:pic>
        <p:nvPicPr>
          <p:cNvPr id="13" name="Elemento grafico 12" descr="Posta elettronica contorno">
            <a:extLst>
              <a:ext uri="{FF2B5EF4-FFF2-40B4-BE49-F238E27FC236}">
                <a16:creationId xmlns:a16="http://schemas.microsoft.com/office/drawing/2014/main" id="{8B47D36A-7942-8ADB-37C6-ED0F5FFD98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8735" y="5034456"/>
            <a:ext cx="565037" cy="565037"/>
          </a:xfrm>
          <a:prstGeom prst="rect">
            <a:avLst/>
          </a:prstGeom>
        </p:spPr>
      </p:pic>
      <p:pic>
        <p:nvPicPr>
          <p:cNvPr id="15" name="Elemento grafico 14" descr="Cornetta contorno">
            <a:extLst>
              <a:ext uri="{FF2B5EF4-FFF2-40B4-BE49-F238E27FC236}">
                <a16:creationId xmlns:a16="http://schemas.microsoft.com/office/drawing/2014/main" id="{7AB74D77-7977-5889-65F9-9B33E54F2A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8735" y="5698744"/>
            <a:ext cx="565037" cy="565037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84E3BF4-BB81-A4E1-6161-36ACC3C52663}"/>
              </a:ext>
            </a:extLst>
          </p:cNvPr>
          <p:cNvSpPr txBox="1"/>
          <p:nvPr/>
        </p:nvSpPr>
        <p:spPr>
          <a:xfrm>
            <a:off x="1673772" y="5698744"/>
            <a:ext cx="66740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222222"/>
                </a:solidFill>
                <a:latin typeface="Arial" panose="020B0604020202020204" pitchFamily="34" charset="0"/>
              </a:rPr>
              <a:t>3388437404</a:t>
            </a:r>
            <a:endParaRPr lang="en-US" sz="2400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C220C31-7032-01A9-AFDB-DE1F3CF0CDA7}"/>
              </a:ext>
            </a:extLst>
          </p:cNvPr>
          <p:cNvSpPr txBox="1"/>
          <p:nvPr/>
        </p:nvSpPr>
        <p:spPr>
          <a:xfrm>
            <a:off x="1673772" y="5094773"/>
            <a:ext cx="66740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hlinkClick r:id="rId8"/>
              </a:rPr>
              <a:t>Simone.mastrandrea@protonmail.com</a:t>
            </a:r>
            <a:r>
              <a:rPr lang="it-IT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endParaRPr lang="en-US" sz="240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F126162-2FB5-90FC-EB6C-B41A52D10B7C}"/>
              </a:ext>
            </a:extLst>
          </p:cNvPr>
          <p:cNvSpPr/>
          <p:nvPr/>
        </p:nvSpPr>
        <p:spPr>
          <a:xfrm rot="5400000">
            <a:off x="8894065" y="3563028"/>
            <a:ext cx="5092306" cy="1266497"/>
          </a:xfrm>
          <a:prstGeom prst="rect">
            <a:avLst/>
          </a:prstGeom>
          <a:solidFill>
            <a:srgbClr val="00A8C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Donatore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37618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B272106D-BC5E-D95D-5E98-986B6FF3F9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3400" y="2310088"/>
            <a:ext cx="4978400" cy="2237824"/>
          </a:xfrm>
        </p:spPr>
        <p:txBody>
          <a:bodyPr/>
          <a:lstStyle/>
          <a:p>
            <a:pPr algn="r"/>
            <a:r>
              <a:rPr lang="en-US" dirty="0" err="1">
                <a:solidFill>
                  <a:schemeClr val="bg1"/>
                </a:solidFill>
              </a:rPr>
              <a:t>Pagina</a:t>
            </a:r>
            <a:r>
              <a:rPr lang="en-US" dirty="0">
                <a:solidFill>
                  <a:schemeClr val="bg1"/>
                </a:solidFill>
              </a:rPr>
              <a:t> del Progetto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end polio NOW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84B123-7059-E9CA-08C4-DC9966A2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FECD715C-0223-6456-F314-BB26E699E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23" y="298450"/>
            <a:ext cx="5650367" cy="413792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E78C6ACC-F2CE-ACEA-9B9A-33DCEF72E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47" y="4571999"/>
            <a:ext cx="3810809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E1229CC3-0556-6596-867B-C8A0D290B2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2469" y="2411057"/>
            <a:ext cx="4318000" cy="2602624"/>
          </a:xfrm>
        </p:spPr>
        <p:txBody>
          <a:bodyPr/>
          <a:lstStyle/>
          <a:p>
            <a:r>
              <a:rPr lang="en-US" dirty="0" err="1"/>
              <a:t>Pagina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Squadre</a:t>
            </a:r>
            <a:r>
              <a:rPr lang="en-US" dirty="0"/>
              <a:t> di runner </a:t>
            </a:r>
            <a:r>
              <a:rPr lang="en-US" dirty="0" err="1"/>
              <a:t>solidali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34455F-9BBC-5FF3-6289-CBB0E3ACD8B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6472602-BBE7-39DA-4C39-40508F75D3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446" t="8313" r="8606" b="41120"/>
          <a:stretch/>
        </p:blipFill>
        <p:spPr>
          <a:xfrm>
            <a:off x="6096000" y="582257"/>
            <a:ext cx="6120379" cy="3800558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F88E5672-A11E-01BF-9F09-6D03E93AD037}"/>
              </a:ext>
            </a:extLst>
          </p:cNvPr>
          <p:cNvSpPr/>
          <p:nvPr/>
        </p:nvSpPr>
        <p:spPr>
          <a:xfrm>
            <a:off x="6096000" y="2261818"/>
            <a:ext cx="746235" cy="838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E48E969-3CDA-FBF8-7BDF-BE895EEF2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595" y="4582510"/>
            <a:ext cx="3810809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16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immagine 9" descr="Immagine che contiene persona, testo, Viso umano, vestiti&#10;&#10;Descrizione generata automaticamente">
            <a:extLst>
              <a:ext uri="{FF2B5EF4-FFF2-40B4-BE49-F238E27FC236}">
                <a16:creationId xmlns:a16="http://schemas.microsoft.com/office/drawing/2014/main" id="{9D477942-95D1-87D6-315D-103C9BD065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1" r="8451"/>
          <a:stretch>
            <a:fillRect/>
          </a:stretch>
        </p:blipFill>
        <p:spPr/>
      </p:pic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B078745-2BAA-F8BB-4A13-1A06798E32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Simone Mastrandrea</a:t>
            </a:r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56076558-37F5-6676-4179-4840872D0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779" y="5819495"/>
            <a:ext cx="9733038" cy="833553"/>
          </a:xfrm>
        </p:spPr>
        <p:txBody>
          <a:bodyPr/>
          <a:lstStyle/>
          <a:p>
            <a:r>
              <a:rPr lang="it-IT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hlinkClick r:id="rId3"/>
              </a:rPr>
              <a:t>Simone.mastrandrea@protonmail.com</a:t>
            </a:r>
            <a:r>
              <a:rPr lang="it-IT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endParaRPr lang="en-US" sz="1800" dirty="0"/>
          </a:p>
          <a:p>
            <a:r>
              <a:rPr lang="it-IT" sz="1800" b="0" dirty="0">
                <a:solidFill>
                  <a:srgbClr val="222222"/>
                </a:solidFill>
                <a:latin typeface="Arial" panose="020B0604020202020204" pitchFamily="34" charset="0"/>
              </a:rPr>
              <a:t>3388437404</a:t>
            </a:r>
            <a:endParaRPr lang="en-US" sz="1800" b="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F723BBF-49C9-44B7-7DE8-3EFF0A19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Immagine 6" descr="Immagine che contiene Carattere, logo, testo, simbolo&#10;&#10;Descrizione generata automaticamente">
            <a:extLst>
              <a:ext uri="{FF2B5EF4-FFF2-40B4-BE49-F238E27FC236}">
                <a16:creationId xmlns:a16="http://schemas.microsoft.com/office/drawing/2014/main" id="{E70A2FE6-A0BC-BC7A-F756-08DC09C2B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710" y="5897549"/>
            <a:ext cx="1818290" cy="951186"/>
          </a:xfrm>
          <a:prstGeom prst="rect">
            <a:avLst/>
          </a:prstGeom>
        </p:spPr>
      </p:pic>
      <p:pic>
        <p:nvPicPr>
          <p:cNvPr id="9" name="Immagine 8" descr="Immagine che contiene Carattere, logo, simbol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C72BB7F1-70D5-C3A5-3938-07D666BF14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211" y="5842831"/>
            <a:ext cx="1972329" cy="101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7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8D81CC5-C1DD-0591-1F15-4AC28B714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Milano Marathon Relay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EE1F3F9-6ED6-1642-CA2D-433AF8ED2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871330"/>
            <a:ext cx="11506199" cy="4771208"/>
          </a:xfrm>
        </p:spPr>
        <p:txBody>
          <a:bodyPr>
            <a:normAutofit/>
          </a:bodyPr>
          <a:lstStyle/>
          <a:p>
            <a:r>
              <a:rPr lang="it-IT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 </a:t>
            </a:r>
            <a:r>
              <a:rPr lang="it-IT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Relay</a:t>
            </a:r>
            <a:r>
              <a:rPr lang="it-IT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Marathon Milano </a:t>
            </a:r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è la corsa a </a:t>
            </a:r>
            <a:r>
              <a:rPr lang="it-IT" dirty="0">
                <a:solidFill>
                  <a:srgbClr val="222222"/>
                </a:solidFill>
                <a:latin typeface="Arial" panose="020B0604020202020204" pitchFamily="34" charset="0"/>
              </a:rPr>
              <a:t>staffetta a squadre il </a:t>
            </a:r>
            <a:r>
              <a:rPr lang="it-IT" b="1" dirty="0">
                <a:solidFill>
                  <a:srgbClr val="222222"/>
                </a:solidFill>
                <a:latin typeface="Arial" panose="020B0604020202020204" pitchFamily="34" charset="0"/>
              </a:rPr>
              <a:t>6 Aprile 2025</a:t>
            </a:r>
          </a:p>
          <a:p>
            <a:endParaRPr lang="it-IT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it-IT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it-IT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it-IT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it-IT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it-IT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Nella </a:t>
            </a:r>
            <a:r>
              <a:rPr lang="it-IT" dirty="0">
                <a:solidFill>
                  <a:srgbClr val="222222"/>
                </a:solidFill>
                <a:latin typeface="Arial" panose="020B0604020202020204" pitchFamily="34" charset="0"/>
              </a:rPr>
              <a:t>corsa a staffetta chiamata </a:t>
            </a:r>
            <a:r>
              <a:rPr lang="it-IT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Relay</a:t>
            </a:r>
            <a:r>
              <a:rPr lang="it-IT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Marathon </a:t>
            </a:r>
            <a:r>
              <a:rPr lang="it-IT" dirty="0">
                <a:solidFill>
                  <a:srgbClr val="222222"/>
                </a:solidFill>
                <a:latin typeface="Arial" panose="020B0604020202020204" pitchFamily="34" charset="0"/>
              </a:rPr>
              <a:t>c’è </a:t>
            </a:r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 programma di beneficenza chiamato </a:t>
            </a:r>
            <a:r>
              <a:rPr lang="it-IT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Charity Program </a:t>
            </a:r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che permette di raccogliere fondi a chi partecipa.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EAA089D-510D-2256-2177-4EF31715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B0FB530-CDC4-DAEA-A5BD-AE8551435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237" y="2896154"/>
            <a:ext cx="6105525" cy="1228725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4802771B-51F5-6D0F-14C9-1416AD428AC8}"/>
              </a:ext>
            </a:extLst>
          </p:cNvPr>
          <p:cNvSpPr/>
          <p:nvPr/>
        </p:nvSpPr>
        <p:spPr>
          <a:xfrm>
            <a:off x="7174257" y="2828260"/>
            <a:ext cx="1974505" cy="1296619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1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5DE18F-8074-5DB0-8876-3FF4C57D8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Titolo 12">
            <a:extLst>
              <a:ext uri="{FF2B5EF4-FFF2-40B4-BE49-F238E27FC236}">
                <a16:creationId xmlns:a16="http://schemas.microsoft.com/office/drawing/2014/main" id="{BC95E0C4-BC21-197D-C30B-194403008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numeri del 2024</a:t>
            </a:r>
            <a:br>
              <a:rPr lang="en-US" dirty="0"/>
            </a:br>
            <a:r>
              <a:rPr lang="en-US" dirty="0"/>
              <a:t>Milano relay marathon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2E4F82B-CB4C-1C22-C050-B98DDCF74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870" y="74136"/>
            <a:ext cx="2447597" cy="139177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3BD0601-7C65-75A3-C3FE-4CF771A671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09" t="18157" r="65554" b="63605"/>
          <a:stretch/>
        </p:blipFill>
        <p:spPr>
          <a:xfrm>
            <a:off x="6583561" y="1689026"/>
            <a:ext cx="3541349" cy="117466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5508B60-9147-1B33-EB40-3015E490DB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6365" t="36345" r="2194" b="27353"/>
          <a:stretch/>
        </p:blipFill>
        <p:spPr>
          <a:xfrm>
            <a:off x="3538190" y="4187335"/>
            <a:ext cx="5115618" cy="257843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D3A5A55-CFCA-BD87-1540-806136AC37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5544" t="77736" r="12820" b="4027"/>
          <a:stretch/>
        </p:blipFill>
        <p:spPr>
          <a:xfrm>
            <a:off x="1736834" y="1689026"/>
            <a:ext cx="3541349" cy="117466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4E174FA9-8D72-8754-185B-05FE6BA3A29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6791"/>
          <a:stretch/>
        </p:blipFill>
        <p:spPr>
          <a:xfrm>
            <a:off x="2641561" y="2938180"/>
            <a:ext cx="6908877" cy="117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9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Immagine che contiene testo, schermata, Carattere, Rettangolo&#10;&#10;Descrizione generata automaticamente">
            <a:extLst>
              <a:ext uri="{FF2B5EF4-FFF2-40B4-BE49-F238E27FC236}">
                <a16:creationId xmlns:a16="http://schemas.microsoft.com/office/drawing/2014/main" id="{617ECB1A-2E79-93B6-5F3C-665B64611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23568" r="67292" b="13641"/>
          <a:stretch/>
        </p:blipFill>
        <p:spPr>
          <a:xfrm>
            <a:off x="1" y="1954471"/>
            <a:ext cx="3987800" cy="4497572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99471D-D991-4F8F-9445-19EA7742C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7A94E25-127B-4C48-AF96-44BA7B823777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147302B-0D78-F8C2-EDAE-16A695DBB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9300" y="62852"/>
            <a:ext cx="2447597" cy="139177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CF00325-4A96-873A-283F-4C8CA5D9C217}"/>
              </a:ext>
            </a:extLst>
          </p:cNvPr>
          <p:cNvSpPr txBox="1"/>
          <p:nvPr/>
        </p:nvSpPr>
        <p:spPr>
          <a:xfrm>
            <a:off x="361507" y="518960"/>
            <a:ext cx="79977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I </a:t>
            </a:r>
            <a:r>
              <a:rPr lang="en-US" sz="4400" b="1" dirty="0" err="1">
                <a:solidFill>
                  <a:schemeClr val="bg1"/>
                </a:solidFill>
              </a:rPr>
              <a:t>pilastri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della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Raccolta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Fondi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7" name="Segnaposto contenuto 5" descr="Immagine che contiene testo, schermata, Carattere, Rettangolo&#10;&#10;Descrizione generata automaticamente">
            <a:extLst>
              <a:ext uri="{FF2B5EF4-FFF2-40B4-BE49-F238E27FC236}">
                <a16:creationId xmlns:a16="http://schemas.microsoft.com/office/drawing/2014/main" id="{2AF05B7D-1FCA-E1E5-585F-DFA74C3AA0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708" t="23568" r="33437" b="13641"/>
          <a:stretch/>
        </p:blipFill>
        <p:spPr>
          <a:xfrm>
            <a:off x="3987801" y="1954471"/>
            <a:ext cx="4127499" cy="4497572"/>
          </a:xfrm>
          <a:prstGeom prst="rect">
            <a:avLst/>
          </a:prstGeom>
        </p:spPr>
      </p:pic>
      <p:pic>
        <p:nvPicPr>
          <p:cNvPr id="8" name="Segnaposto contenuto 5" descr="Immagine che contiene testo, schermata, Carattere, Rettangolo&#10;&#10;Descrizione generata automaticamente">
            <a:extLst>
              <a:ext uri="{FF2B5EF4-FFF2-40B4-BE49-F238E27FC236}">
                <a16:creationId xmlns:a16="http://schemas.microsoft.com/office/drawing/2014/main" id="{FBE5F38A-6889-4A01-8159-89E839AD51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563" t="23568" b="13641"/>
          <a:stretch/>
        </p:blipFill>
        <p:spPr>
          <a:xfrm>
            <a:off x="8115300" y="1954471"/>
            <a:ext cx="4076679" cy="449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3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B60A01-C3AD-451C-9112-988708AA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 Placeholder 39">
            <a:extLst>
              <a:ext uri="{FF2B5EF4-FFF2-40B4-BE49-F238E27FC236}">
                <a16:creationId xmlns:a16="http://schemas.microsoft.com/office/drawing/2014/main" id="{67E692D6-F145-864C-8253-D69CC3BDC7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7225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F210B-874C-9E48-B089-CFDE49347CFB}"/>
              </a:ext>
            </a:extLst>
          </p:cNvPr>
          <p:cNvSpPr txBox="1"/>
          <p:nvPr/>
        </p:nvSpPr>
        <p:spPr>
          <a:xfrm>
            <a:off x="418463" y="2321005"/>
            <a:ext cx="96665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IL PROGETTO</a:t>
            </a:r>
          </a:p>
          <a:p>
            <a:r>
              <a:rPr lang="en-US" sz="4200" dirty="0" err="1">
                <a:solidFill>
                  <a:schemeClr val="bg1"/>
                </a:solidFill>
              </a:rPr>
              <a:t>Raccolta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Fondi</a:t>
            </a:r>
            <a:r>
              <a:rPr lang="en-US" sz="4200" dirty="0">
                <a:solidFill>
                  <a:schemeClr val="bg1"/>
                </a:solidFill>
              </a:rPr>
              <a:t> per End Polio </a:t>
            </a:r>
          </a:p>
          <a:p>
            <a:r>
              <a:rPr lang="en-US" sz="4200" dirty="0">
                <a:solidFill>
                  <a:schemeClr val="bg1"/>
                </a:solidFill>
              </a:rPr>
              <a:t>Milano Marathon Relay 2025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80C430BA-209F-87FD-0A7F-171157FD4270}"/>
              </a:ext>
            </a:extLst>
          </p:cNvPr>
          <p:cNvSpPr/>
          <p:nvPr/>
        </p:nvSpPr>
        <p:spPr>
          <a:xfrm>
            <a:off x="9994602" y="1390684"/>
            <a:ext cx="2395207" cy="65921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OBIETTIVO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8E8902E4-5285-9D06-98BD-7A8B75DDA73B}"/>
              </a:ext>
            </a:extLst>
          </p:cNvPr>
          <p:cNvSpPr/>
          <p:nvPr/>
        </p:nvSpPr>
        <p:spPr>
          <a:xfrm>
            <a:off x="8176437" y="480695"/>
            <a:ext cx="4213374" cy="6592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DISEGNO DI PROGETTO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1214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55248890-9E94-051A-3E98-3D4238505B3D}"/>
              </a:ext>
            </a:extLst>
          </p:cNvPr>
          <p:cNvSpPr/>
          <p:nvPr/>
        </p:nvSpPr>
        <p:spPr>
          <a:xfrm>
            <a:off x="419100" y="2714960"/>
            <a:ext cx="11430000" cy="327117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</a:t>
            </a:r>
            <a:br>
              <a:rPr lang="en-US" dirty="0"/>
            </a:br>
            <a:r>
              <a:rPr lang="en-US" dirty="0"/>
              <a:t>per end polio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68" y="3112324"/>
            <a:ext cx="11506199" cy="2922347"/>
          </a:xfrm>
        </p:spPr>
        <p:txBody>
          <a:bodyPr>
            <a:normAutofit/>
          </a:bodyPr>
          <a:lstStyle/>
          <a:p>
            <a:r>
              <a:rPr lang="it-IT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Rotary Lomazzo ha 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</a:rPr>
              <a:t>acquistato 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</a:rPr>
              <a:t>20 squadre</a:t>
            </a:r>
          </a:p>
          <a:p>
            <a:r>
              <a:rPr lang="it-IT">
                <a:solidFill>
                  <a:schemeClr val="tx1"/>
                </a:solidFill>
                <a:latin typeface="Arial" panose="020B0604020202020204" pitchFamily="34" charset="0"/>
              </a:rPr>
              <a:t>L’iniziativa è patrocinata 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</a:rPr>
              <a:t>dal </a:t>
            </a:r>
            <a:r>
              <a:rPr lang="it-IT">
                <a:solidFill>
                  <a:schemeClr val="tx1"/>
                </a:solidFill>
                <a:latin typeface="Arial" panose="020B0604020202020204" pitchFamily="34" charset="0"/>
              </a:rPr>
              <a:t>Distretto 2042</a:t>
            </a:r>
            <a:endParaRPr lang="it-IT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it-IT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</a:rPr>
              <a:t>Chi vuol</a:t>
            </a:r>
            <a:r>
              <a:rPr lang="it-IT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partecipare può acquistare una squadra ed avere accesso alla staffetta per iniziare la raccolta fondi</a:t>
            </a:r>
          </a:p>
          <a:p>
            <a:pPr algn="l"/>
            <a:r>
              <a:rPr lang="it-IT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Il progetto condiviso a cui è destinata la raccolta fondi è End Polio </a:t>
            </a:r>
            <a:r>
              <a:rPr lang="it-IT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Now</a:t>
            </a:r>
            <a:r>
              <a:rPr lang="it-IT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Immagine 9" descr="Immagine che contiene Carattere, testo, Elementi grafici, logo&#10;&#10;Descrizione generata automaticamente">
            <a:extLst>
              <a:ext uri="{FF2B5EF4-FFF2-40B4-BE49-F238E27FC236}">
                <a16:creationId xmlns:a16="http://schemas.microsoft.com/office/drawing/2014/main" id="{C8F03A4A-DB0F-97E3-FA57-86AD20ECB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063" y="178146"/>
            <a:ext cx="4071404" cy="969382"/>
          </a:xfrm>
          <a:prstGeom prst="rect">
            <a:avLst/>
          </a:prstGeom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70395242-31E4-44D2-DFD9-6886CA38177A}"/>
              </a:ext>
            </a:extLst>
          </p:cNvPr>
          <p:cNvSpPr/>
          <p:nvPr/>
        </p:nvSpPr>
        <p:spPr>
          <a:xfrm>
            <a:off x="10016535" y="6083212"/>
            <a:ext cx="2395207" cy="6592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OBIETTIVO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E364176C-4654-B171-E315-2DC8EBDBE909}"/>
              </a:ext>
            </a:extLst>
          </p:cNvPr>
          <p:cNvSpPr/>
          <p:nvPr/>
        </p:nvSpPr>
        <p:spPr>
          <a:xfrm>
            <a:off x="5645888" y="1655612"/>
            <a:ext cx="6705603" cy="88041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DISEGNO DI PROGETTO</a:t>
            </a:r>
            <a:endParaRPr lang="en-US" sz="4000" dirty="0">
              <a:solidFill>
                <a:schemeClr val="accent4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6F6A854-7FC4-1C1D-E5CE-5442B4EEBB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4090" y="3128962"/>
            <a:ext cx="3286125" cy="60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9856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</a:t>
            </a:r>
            <a:br>
              <a:rPr lang="en-US" dirty="0"/>
            </a:br>
            <a:r>
              <a:rPr lang="en-US" dirty="0"/>
              <a:t>per end polio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Immagine 9" descr="Immagine che contiene Carattere, testo, Elementi grafici, logo&#10;&#10;Descrizione generata automaticamente">
            <a:extLst>
              <a:ext uri="{FF2B5EF4-FFF2-40B4-BE49-F238E27FC236}">
                <a16:creationId xmlns:a16="http://schemas.microsoft.com/office/drawing/2014/main" id="{C8F03A4A-DB0F-97E3-FA57-86AD20ECB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063" y="178146"/>
            <a:ext cx="4071404" cy="969382"/>
          </a:xfrm>
          <a:prstGeom prst="rect">
            <a:avLst/>
          </a:prstGeom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70395242-31E4-44D2-DFD9-6886CA38177A}"/>
              </a:ext>
            </a:extLst>
          </p:cNvPr>
          <p:cNvSpPr/>
          <p:nvPr/>
        </p:nvSpPr>
        <p:spPr>
          <a:xfrm>
            <a:off x="7708606" y="5358558"/>
            <a:ext cx="4642886" cy="7764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OBIETTIVO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E364176C-4654-B171-E315-2DC8EBDBE909}"/>
              </a:ext>
            </a:extLst>
          </p:cNvPr>
          <p:cNvSpPr/>
          <p:nvPr/>
        </p:nvSpPr>
        <p:spPr>
          <a:xfrm>
            <a:off x="8357192" y="1655612"/>
            <a:ext cx="3994300" cy="659218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DISEGNO DI PROGETTO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53C5A104-7A20-103A-4559-54FC2EC4767F}"/>
              </a:ext>
            </a:extLst>
          </p:cNvPr>
          <p:cNvSpPr/>
          <p:nvPr/>
        </p:nvSpPr>
        <p:spPr>
          <a:xfrm>
            <a:off x="381000" y="2714960"/>
            <a:ext cx="11430000" cy="25730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395CBDB-356B-FCF9-8917-5F7F30B704A3}"/>
              </a:ext>
            </a:extLst>
          </p:cNvPr>
          <p:cNvSpPr txBox="1"/>
          <p:nvPr/>
        </p:nvSpPr>
        <p:spPr>
          <a:xfrm>
            <a:off x="571499" y="3142241"/>
            <a:ext cx="1089040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400" b="0" i="0" dirty="0">
                <a:effectLst/>
                <a:latin typeface="Arial" panose="020B0604020202020204" pitchFamily="34" charset="0"/>
              </a:rPr>
              <a:t>L'obiettivo è di raccogliere </a:t>
            </a:r>
            <a:r>
              <a:rPr lang="it-IT" sz="2400" b="1" i="0" dirty="0">
                <a:effectLst/>
                <a:latin typeface="Arial" panose="020B0604020202020204" pitchFamily="34" charset="0"/>
              </a:rPr>
              <a:t>10.000€</a:t>
            </a:r>
            <a:r>
              <a:rPr lang="it-IT" sz="2400" b="0" i="0" dirty="0">
                <a:effectLst/>
                <a:latin typeface="Arial" panose="020B0604020202020204" pitchFamily="34" charset="0"/>
              </a:rPr>
              <a:t>, che il Distretto 2042 devolverà ad End Polio.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400" b="0" i="0" dirty="0">
                <a:effectLst/>
                <a:latin typeface="Arial" panose="020B0604020202020204" pitchFamily="34" charset="0"/>
              </a:rPr>
              <a:t>Questo si può riassumere quindi in un </a:t>
            </a:r>
            <a:r>
              <a:rPr lang="it-IT" sz="2400" b="1" i="0" dirty="0">
                <a:effectLst/>
                <a:latin typeface="Arial" panose="020B0604020202020204" pitchFamily="34" charset="0"/>
              </a:rPr>
              <a:t>target (minimo) di € 500 per squadra </a:t>
            </a:r>
            <a:r>
              <a:rPr lang="it-IT" sz="2400" b="0" i="0" dirty="0">
                <a:effectLst/>
                <a:latin typeface="Arial" panose="020B0604020202020204" pitchFamily="34" charset="0"/>
              </a:rPr>
              <a:t>partecipante.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5204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B60A01-C3AD-451C-9112-988708AA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 Placeholder 39">
            <a:extLst>
              <a:ext uri="{FF2B5EF4-FFF2-40B4-BE49-F238E27FC236}">
                <a16:creationId xmlns:a16="http://schemas.microsoft.com/office/drawing/2014/main" id="{67E692D6-F145-864C-8253-D69CC3BDC7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8C4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F210B-874C-9E48-B089-CFDE49347CFB}"/>
              </a:ext>
            </a:extLst>
          </p:cNvPr>
          <p:cNvSpPr txBox="1"/>
          <p:nvPr/>
        </p:nvSpPr>
        <p:spPr>
          <a:xfrm>
            <a:off x="418463" y="2321005"/>
            <a:ext cx="96665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COMMUNITY</a:t>
            </a:r>
          </a:p>
          <a:p>
            <a:r>
              <a:rPr lang="en-US" sz="4200" dirty="0" err="1">
                <a:solidFill>
                  <a:schemeClr val="bg1"/>
                </a:solidFill>
              </a:rPr>
              <a:t>Raccolta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fondi</a:t>
            </a:r>
            <a:r>
              <a:rPr lang="en-US" sz="4200" dirty="0">
                <a:solidFill>
                  <a:schemeClr val="bg1"/>
                </a:solidFill>
              </a:rPr>
              <a:t> e spirito </a:t>
            </a:r>
            <a:r>
              <a:rPr lang="en-US" sz="4200" dirty="0" err="1">
                <a:solidFill>
                  <a:schemeClr val="bg1"/>
                </a:solidFill>
              </a:rPr>
              <a:t>rotariano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234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990BAFC2-8297-EF23-AB64-EFE0EB955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Perchè</a:t>
            </a:r>
            <a:r>
              <a:rPr lang="en-US" dirty="0"/>
              <a:t> rotary </a:t>
            </a:r>
            <a:br>
              <a:rPr lang="en-US" dirty="0"/>
            </a:br>
            <a:r>
              <a:rPr lang="en-US" dirty="0"/>
              <a:t>per relay marathon?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995D348-045D-B82F-F773-B2CB8B3F1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DCC73BA-DFBF-F373-A7ED-ADF369B9B8A3}"/>
              </a:ext>
            </a:extLst>
          </p:cNvPr>
          <p:cNvSpPr txBox="1"/>
          <p:nvPr/>
        </p:nvSpPr>
        <p:spPr>
          <a:xfrm>
            <a:off x="8136002" y="1787273"/>
            <a:ext cx="27302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Servizio</a:t>
            </a:r>
            <a:endParaRPr lang="en-US" sz="2400" i="1" dirty="0"/>
          </a:p>
          <a:p>
            <a:r>
              <a:rPr lang="en-US" sz="2400" i="1" dirty="0"/>
              <a:t>   </a:t>
            </a:r>
            <a:r>
              <a:rPr lang="en-US" sz="2400" i="1" dirty="0" err="1"/>
              <a:t>Amicizia</a:t>
            </a:r>
            <a:endParaRPr lang="en-US" sz="2400" i="1" dirty="0"/>
          </a:p>
          <a:p>
            <a:r>
              <a:rPr lang="en-US" sz="2400" i="1" dirty="0"/>
              <a:t>      </a:t>
            </a:r>
            <a:r>
              <a:rPr lang="en-US" sz="2400" i="1" dirty="0" err="1"/>
              <a:t>Diversità</a:t>
            </a:r>
            <a:endParaRPr lang="en-US" sz="2400" i="1" dirty="0"/>
          </a:p>
          <a:p>
            <a:r>
              <a:rPr lang="en-US" sz="2400" i="1" dirty="0"/>
              <a:t>         </a:t>
            </a:r>
            <a:r>
              <a:rPr lang="en-US" sz="2400" i="1" dirty="0" err="1"/>
              <a:t>Integrità</a:t>
            </a:r>
            <a:endParaRPr lang="en-US" sz="2400" i="1" dirty="0"/>
          </a:p>
          <a:p>
            <a:r>
              <a:rPr lang="en-US" sz="2400" i="1" dirty="0"/>
              <a:t>            Leadership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F0A3E28-6620-97DA-01B6-21786D62E6A1}"/>
              </a:ext>
            </a:extLst>
          </p:cNvPr>
          <p:cNvSpPr txBox="1"/>
          <p:nvPr/>
        </p:nvSpPr>
        <p:spPr>
          <a:xfrm>
            <a:off x="477427" y="2208099"/>
            <a:ext cx="6655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Molteplici</a:t>
            </a:r>
            <a:r>
              <a:rPr lang="en-US" sz="2400" dirty="0"/>
              <a:t> </a:t>
            </a:r>
            <a:r>
              <a:rPr lang="en-US" sz="2400" dirty="0" err="1"/>
              <a:t>punti</a:t>
            </a:r>
            <a:r>
              <a:rPr lang="en-US" sz="2400" dirty="0"/>
              <a:t> in </a:t>
            </a:r>
            <a:r>
              <a:rPr lang="en-US" sz="2400" dirty="0" err="1"/>
              <a:t>comune</a:t>
            </a:r>
            <a:r>
              <a:rPr lang="en-US" sz="2400" dirty="0"/>
              <a:t> </a:t>
            </a:r>
            <a:r>
              <a:rPr lang="en-US" sz="2400" dirty="0" err="1"/>
              <a:t>tra</a:t>
            </a:r>
            <a:r>
              <a:rPr lang="en-US" sz="2400" dirty="0"/>
              <a:t> </a:t>
            </a:r>
            <a:r>
              <a:rPr lang="en-US" sz="2400" dirty="0" err="1"/>
              <a:t>Valori</a:t>
            </a:r>
            <a:r>
              <a:rPr lang="en-US" sz="2400" dirty="0"/>
              <a:t> </a:t>
            </a:r>
            <a:r>
              <a:rPr lang="en-US" sz="2400" dirty="0" err="1"/>
              <a:t>Rotariani</a:t>
            </a:r>
            <a:r>
              <a:rPr lang="en-US" sz="2400" dirty="0"/>
              <a:t> </a:t>
            </a:r>
          </a:p>
          <a:p>
            <a:r>
              <a:rPr lang="en-US" sz="2400" dirty="0"/>
              <a:t>E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valori</a:t>
            </a:r>
            <a:r>
              <a:rPr lang="en-US" sz="2400" dirty="0"/>
              <a:t> del Milano Marathon Charity Program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43AE419-F7A3-F7AA-851C-4CFFAB00AF9F}"/>
              </a:ext>
            </a:extLst>
          </p:cNvPr>
          <p:cNvSpPr txBox="1"/>
          <p:nvPr/>
        </p:nvSpPr>
        <p:spPr>
          <a:xfrm>
            <a:off x="336080" y="4119679"/>
            <a:ext cx="11596040" cy="1569660"/>
          </a:xfrm>
          <a:prstGeom prst="rect">
            <a:avLst/>
          </a:prstGeom>
          <a:solidFill>
            <a:srgbClr val="00A8C4"/>
          </a:solidFill>
        </p:spPr>
        <p:txBody>
          <a:bodyPr wrap="square">
            <a:spAutoFit/>
          </a:bodyPr>
          <a:lstStyle/>
          <a:p>
            <a:pPr algn="l"/>
            <a:r>
              <a:rPr lang="it-IT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Contiamo sul contributo di ogni club e ogni rotariano del distretto per partecipare: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</a:rPr>
              <a:t>Crea una squadra di corridori 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diventa anche tu runner solidale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Dona e supporta una delle squadre iscritte 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Dona e supporta il progetto End Polio per Milano Marathon</a:t>
            </a:r>
          </a:p>
        </p:txBody>
      </p:sp>
      <p:pic>
        <p:nvPicPr>
          <p:cNvPr id="24" name="Immagine 23" descr="Immagine che contiene testo, schermata, grafica, logo&#10;&#10;Descrizione generata automaticamente">
            <a:extLst>
              <a:ext uri="{FF2B5EF4-FFF2-40B4-BE49-F238E27FC236}">
                <a16:creationId xmlns:a16="http://schemas.microsoft.com/office/drawing/2014/main" id="{42C8DEC4-7015-7FD5-9EE7-0767F7F0E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" t="5246" r="54466" b="5636"/>
          <a:stretch/>
        </p:blipFill>
        <p:spPr>
          <a:xfrm>
            <a:off x="9309269" y="-148896"/>
            <a:ext cx="1247901" cy="1688939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B81DA48-2C47-F57D-AA11-CFA00398D831}"/>
              </a:ext>
            </a:extLst>
          </p:cNvPr>
          <p:cNvSpPr txBox="1"/>
          <p:nvPr/>
        </p:nvSpPr>
        <p:spPr>
          <a:xfrm>
            <a:off x="1325763" y="6082754"/>
            <a:ext cx="9540474" cy="584775"/>
          </a:xfrm>
          <a:prstGeom prst="rect">
            <a:avLst/>
          </a:prstGeom>
          <a:noFill/>
          <a:ln w="38100">
            <a:solidFill>
              <a:srgbClr val="00A8C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solidFill>
                  <a:srgbClr val="00A8C4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Supporta la </a:t>
            </a:r>
            <a:r>
              <a:rPr lang="it-IT" sz="3200" b="0" i="0" dirty="0">
                <a:solidFill>
                  <a:srgbClr val="00A8C4"/>
                </a:solidFill>
                <a:effectLst/>
                <a:latin typeface="Arial" panose="020B0604020202020204" pitchFamily="34" charset="0"/>
              </a:rPr>
              <a:t>raccolta fondi per End Polio </a:t>
            </a:r>
            <a:r>
              <a:rPr lang="it-IT" sz="3200" b="0" i="0" dirty="0" err="1">
                <a:solidFill>
                  <a:srgbClr val="00A8C4"/>
                </a:solidFill>
                <a:effectLst/>
                <a:latin typeface="Arial" panose="020B0604020202020204" pitchFamily="34" charset="0"/>
              </a:rPr>
              <a:t>Now</a:t>
            </a:r>
            <a:r>
              <a:rPr lang="it-IT" sz="3200" b="0" i="0" dirty="0">
                <a:solidFill>
                  <a:srgbClr val="00A8C4"/>
                </a:solidFill>
                <a:effectLst/>
                <a:latin typeface="Arial" panose="020B0604020202020204" pitchFamily="34" charset="0"/>
              </a:rPr>
              <a:t> !</a:t>
            </a:r>
          </a:p>
        </p:txBody>
      </p:sp>
      <p:pic>
        <p:nvPicPr>
          <p:cNvPr id="2" name="Immagine 1" descr="Immagine che contiene Carattere, logo, testo, simbolo&#10;&#10;Descrizione generata automaticamente">
            <a:extLst>
              <a:ext uri="{FF2B5EF4-FFF2-40B4-BE49-F238E27FC236}">
                <a16:creationId xmlns:a16="http://schemas.microsoft.com/office/drawing/2014/main" id="{69591321-56BD-1660-A39F-4090FB95F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022" y="783778"/>
            <a:ext cx="1363426" cy="713237"/>
          </a:xfrm>
          <a:prstGeom prst="rect">
            <a:avLst/>
          </a:prstGeom>
        </p:spPr>
      </p:pic>
      <p:pic>
        <p:nvPicPr>
          <p:cNvPr id="3" name="Immagine 2" descr="Immagine che contiene Carattere, logo, simbol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3E5BB8EF-9803-06C2-0FFD-15B0D37D6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536" y="28964"/>
            <a:ext cx="1478931" cy="7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1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f1611d6-8df7-4fdd-a3ab-ebb1fc59a4ce}" enabled="0" method="" siteId="{6f1611d6-8df7-4fdd-a3ab-ebb1fc59a4c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4670</TotalTime>
  <Words>631</Words>
  <Application>Microsoft Office PowerPoint</Application>
  <PresentationFormat>Widescreen</PresentationFormat>
  <Paragraphs>135</Paragraphs>
  <Slides>19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Presentazione standard di PowerPoint</vt:lpstr>
      <vt:lpstr>Milano Marathon Relay</vt:lpstr>
      <vt:lpstr>I numeri del 2024 Milano relay marathon</vt:lpstr>
      <vt:lpstr>Presentazione standard di PowerPoint</vt:lpstr>
      <vt:lpstr>Presentazione standard di PowerPoint</vt:lpstr>
      <vt:lpstr>Rotary per end polio</vt:lpstr>
      <vt:lpstr>Rotary per end polio</vt:lpstr>
      <vt:lpstr>Presentazione standard di PowerPoint</vt:lpstr>
      <vt:lpstr>Perchè rotary  per relay marathon?</vt:lpstr>
      <vt:lpstr>Presentazione standard di PowerPoint</vt:lpstr>
      <vt:lpstr>vuoi partecipare come:</vt:lpstr>
      <vt:lpstr>Partecipare come donatore </vt:lpstr>
      <vt:lpstr>Partecipare come donatore </vt:lpstr>
      <vt:lpstr>Partecipare come runner solidale</vt:lpstr>
      <vt:lpstr>Partecipare come runner solidale</vt:lpstr>
      <vt:lpstr>Partecipare come runner solidale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Valentina Pigozzo</cp:lastModifiedBy>
  <cp:revision>165</cp:revision>
  <cp:lastPrinted>2019-12-04T20:41:25Z</cp:lastPrinted>
  <dcterms:created xsi:type="dcterms:W3CDTF">2019-11-18T03:22:22Z</dcterms:created>
  <dcterms:modified xsi:type="dcterms:W3CDTF">2025-02-13T16:43:38Z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